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34"/>
  </p:notesMasterIdLst>
  <p:sldIdLst>
    <p:sldId id="256" r:id="rId2"/>
    <p:sldId id="362" r:id="rId3"/>
    <p:sldId id="375" r:id="rId4"/>
    <p:sldId id="364" r:id="rId5"/>
    <p:sldId id="373" r:id="rId6"/>
    <p:sldId id="374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6" r:id="rId17"/>
    <p:sldId id="385" r:id="rId18"/>
    <p:sldId id="387" r:id="rId19"/>
    <p:sldId id="389" r:id="rId20"/>
    <p:sldId id="388" r:id="rId21"/>
    <p:sldId id="390" r:id="rId22"/>
    <p:sldId id="391" r:id="rId23"/>
    <p:sldId id="392" r:id="rId24"/>
    <p:sldId id="393" r:id="rId25"/>
    <p:sldId id="398" r:id="rId26"/>
    <p:sldId id="394" r:id="rId27"/>
    <p:sldId id="395" r:id="rId28"/>
    <p:sldId id="396" r:id="rId29"/>
    <p:sldId id="399" r:id="rId30"/>
    <p:sldId id="397" r:id="rId31"/>
    <p:sldId id="400" r:id="rId32"/>
    <p:sldId id="401" r:id="rId3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362"/>
    <a:srgbClr val="4586F4"/>
    <a:srgbClr val="E77F78"/>
    <a:srgbClr val="85B1F8"/>
    <a:srgbClr val="ECCB40"/>
    <a:srgbClr val="FAD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47AB06-A9A3-4C0D-979B-33EDE7D25B87}">
  <a:tblStyle styleId="{8B47AB06-A9A3-4C0D-979B-33EDE7D25B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/>
    <p:restoredTop sz="78591"/>
  </p:normalViewPr>
  <p:slideViewPr>
    <p:cSldViewPr snapToGrid="0" snapToObjects="1">
      <p:cViewPr varScale="1">
        <p:scale>
          <a:sx n="120" d="100"/>
          <a:sy n="120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70bd74de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70bd74de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546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59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8682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7473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0500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9841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9817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99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7466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097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6427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2890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5724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910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1937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3207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90695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04449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7860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7434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921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0539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0028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457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765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 context vector, which can be seen as a fixed size representation of what has been read from the source for this step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160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860400"/>
            <a:ext cx="3345000" cy="206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0000" y="2824325"/>
            <a:ext cx="3345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7266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106125"/>
            <a:ext cx="7704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720000" y="3152225"/>
            <a:ext cx="7704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algn="ct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>
            <a:off x="-731" y="4672701"/>
            <a:ext cx="9143833" cy="475558"/>
          </a:xfrm>
          <a:custGeom>
            <a:avLst/>
            <a:gdLst/>
            <a:ahLst/>
            <a:cxnLst/>
            <a:rect l="l" t="t" r="r" b="b"/>
            <a:pathLst>
              <a:path w="285299" h="14838" extrusionOk="0">
                <a:moveTo>
                  <a:pt x="0" y="1"/>
                </a:moveTo>
                <a:lnTo>
                  <a:pt x="0" y="14838"/>
                </a:lnTo>
                <a:lnTo>
                  <a:pt x="285299" y="14838"/>
                </a:lnTo>
                <a:lnTo>
                  <a:pt x="2852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1"/>
          </p:nvPr>
        </p:nvSpPr>
        <p:spPr>
          <a:xfrm>
            <a:off x="2428325" y="1665600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2"/>
          </p:nvPr>
        </p:nvSpPr>
        <p:spPr>
          <a:xfrm>
            <a:off x="2428314" y="230715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3"/>
          </p:nvPr>
        </p:nvSpPr>
        <p:spPr>
          <a:xfrm>
            <a:off x="2428325" y="2696549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4"/>
          </p:nvPr>
        </p:nvSpPr>
        <p:spPr>
          <a:xfrm>
            <a:off x="2428314" y="333814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5"/>
          </p:nvPr>
        </p:nvSpPr>
        <p:spPr>
          <a:xfrm>
            <a:off x="2428321" y="3727550"/>
            <a:ext cx="20448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subTitle" idx="6"/>
          </p:nvPr>
        </p:nvSpPr>
        <p:spPr>
          <a:xfrm>
            <a:off x="2428314" y="436915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3"/>
          <p:cNvSpPr txBox="1">
            <a:spLocks noGrp="1"/>
          </p:cNvSpPr>
          <p:nvPr>
            <p:ph type="subTitle" idx="7"/>
          </p:nvPr>
        </p:nvSpPr>
        <p:spPr>
          <a:xfrm>
            <a:off x="4670975" y="1665600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8"/>
          </p:nvPr>
        </p:nvSpPr>
        <p:spPr>
          <a:xfrm>
            <a:off x="4670964" y="230715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9"/>
          </p:nvPr>
        </p:nvSpPr>
        <p:spPr>
          <a:xfrm>
            <a:off x="4670975" y="2696549"/>
            <a:ext cx="2044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3"/>
          </p:nvPr>
        </p:nvSpPr>
        <p:spPr>
          <a:xfrm>
            <a:off x="4670964" y="333814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4"/>
          </p:nvPr>
        </p:nvSpPr>
        <p:spPr>
          <a:xfrm>
            <a:off x="4670971" y="3727550"/>
            <a:ext cx="20448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subTitle" idx="15"/>
          </p:nvPr>
        </p:nvSpPr>
        <p:spPr>
          <a:xfrm>
            <a:off x="4670964" y="4369150"/>
            <a:ext cx="2044800" cy="1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title" idx="16" hasCustomPrompt="1"/>
          </p:nvPr>
        </p:nvSpPr>
        <p:spPr>
          <a:xfrm>
            <a:off x="1768450" y="1665600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17" hasCustomPrompt="1"/>
          </p:nvPr>
        </p:nvSpPr>
        <p:spPr>
          <a:xfrm>
            <a:off x="1768325" y="2696550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18" hasCustomPrompt="1"/>
          </p:nvPr>
        </p:nvSpPr>
        <p:spPr>
          <a:xfrm>
            <a:off x="1768425" y="3727550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19" hasCustomPrompt="1"/>
          </p:nvPr>
        </p:nvSpPr>
        <p:spPr>
          <a:xfrm flipH="1">
            <a:off x="6715925" y="1665475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20" hasCustomPrompt="1"/>
          </p:nvPr>
        </p:nvSpPr>
        <p:spPr>
          <a:xfrm flipH="1">
            <a:off x="6715775" y="2696560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21" hasCustomPrompt="1"/>
          </p:nvPr>
        </p:nvSpPr>
        <p:spPr>
          <a:xfrm flipH="1">
            <a:off x="6715775" y="3727550"/>
            <a:ext cx="660000" cy="8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Josefin Sans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0682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●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Josefin Sans"/>
              <a:buChar char="○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Josefin Sans"/>
              <a:buChar char="■"/>
              <a:defRPr sz="11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8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>
            <a:extLst>
              <a:ext uri="{FF2B5EF4-FFF2-40B4-BE49-F238E27FC236}">
                <a16:creationId xmlns:a16="http://schemas.microsoft.com/office/drawing/2014/main" id="{5C5851F7-661D-1B41-9800-873D4F619264}"/>
              </a:ext>
            </a:extLst>
          </p:cNvPr>
          <p:cNvSpPr/>
          <p:nvPr/>
        </p:nvSpPr>
        <p:spPr>
          <a:xfrm>
            <a:off x="6220049" y="2679405"/>
            <a:ext cx="2753834" cy="2264735"/>
          </a:xfrm>
          <a:prstGeom prst="round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3" name="圓角矩形 2">
            <a:extLst>
              <a:ext uri="{FF2B5EF4-FFF2-40B4-BE49-F238E27FC236}">
                <a16:creationId xmlns:a16="http://schemas.microsoft.com/office/drawing/2014/main" id="{4499E1E0-3FF0-8347-A856-5A83755592E9}"/>
              </a:ext>
            </a:extLst>
          </p:cNvPr>
          <p:cNvSpPr/>
          <p:nvPr/>
        </p:nvSpPr>
        <p:spPr>
          <a:xfrm>
            <a:off x="-507727" y="-277704"/>
            <a:ext cx="7574145" cy="3616327"/>
          </a:xfrm>
          <a:prstGeom prst="round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861" name="Google Shape;861;p34"/>
          <p:cNvSpPr txBox="1">
            <a:spLocks noGrp="1"/>
          </p:cNvSpPr>
          <p:nvPr>
            <p:ph type="ctrTitle"/>
          </p:nvPr>
        </p:nvSpPr>
        <p:spPr>
          <a:xfrm>
            <a:off x="618005" y="1131537"/>
            <a:ext cx="5602041" cy="14402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</a:pPr>
            <a:r>
              <a:rPr lang="en-US" altLang="zh-CN" sz="3600" b="1" dirty="0">
                <a:solidFill>
                  <a:schemeClr val="bg1"/>
                </a:solidFill>
                <a:latin typeface="Josefin Sans"/>
                <a:sym typeface="Josefin Sans"/>
              </a:rPr>
              <a:t>Aspect-Aware Multimodal Summarization for Chinese E-Commerce Products</a:t>
            </a:r>
            <a:endParaRPr sz="3600" b="1" dirty="0">
              <a:solidFill>
                <a:schemeClr val="bg1"/>
              </a:solidFill>
              <a:latin typeface="Josefin Sans"/>
              <a:sym typeface="Josefin Sans"/>
            </a:endParaRPr>
          </a:p>
        </p:txBody>
      </p:sp>
      <p:sp>
        <p:nvSpPr>
          <p:cNvPr id="862" name="Google Shape;862;p34"/>
          <p:cNvSpPr txBox="1">
            <a:spLocks noGrp="1"/>
          </p:cNvSpPr>
          <p:nvPr>
            <p:ph type="subTitle" idx="1"/>
          </p:nvPr>
        </p:nvSpPr>
        <p:spPr>
          <a:xfrm>
            <a:off x="6567909" y="2966071"/>
            <a:ext cx="4982060" cy="1691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50000"/>
              </a:lnSpc>
            </a:pPr>
            <a:r>
              <a:rPr lang="en-US" altLang="zh-TW" sz="1700" dirty="0"/>
              <a:t>Source:  AAAI-20</a:t>
            </a:r>
          </a:p>
          <a:p>
            <a:pPr marL="0" lvl="0" indent="0" algn="l">
              <a:lnSpc>
                <a:spcPct val="150000"/>
              </a:lnSpc>
            </a:pPr>
            <a:r>
              <a:rPr lang="en-US" altLang="zh-TW" sz="1700" dirty="0"/>
              <a:t>Speaker: Tzu-Yun, </a:t>
            </a:r>
            <a:r>
              <a:rPr lang="en-US" altLang="zh-TW" sz="1700" dirty="0" err="1"/>
              <a:t>Chien</a:t>
            </a:r>
            <a:endParaRPr lang="en-US" altLang="zh-TW" sz="1700" dirty="0"/>
          </a:p>
          <a:p>
            <a:pPr marL="0" lvl="0" indent="0" algn="l">
              <a:lnSpc>
                <a:spcPct val="150000"/>
              </a:lnSpc>
            </a:pPr>
            <a:r>
              <a:rPr lang="en-US" altLang="zh-TW" sz="1700" dirty="0"/>
              <a:t>Advisor: Jia-Ling, Koh</a:t>
            </a:r>
            <a:endParaRPr lang="zh-TW" altLang="en-US" sz="1700" dirty="0"/>
          </a:p>
          <a:p>
            <a:pPr marL="0" lvl="0" indent="0" algn="l">
              <a:lnSpc>
                <a:spcPct val="150000"/>
              </a:lnSpc>
            </a:pPr>
            <a:r>
              <a:rPr lang="en-US" altLang="zh-TW" sz="1700" dirty="0"/>
              <a:t>Date: 2020/9/4</a:t>
            </a:r>
          </a:p>
          <a:p>
            <a:pPr marL="0" lvl="0" indent="0" algn="l">
              <a:lnSpc>
                <a:spcPct val="150000"/>
              </a:lnSpc>
            </a:pPr>
            <a:endParaRPr lang="en-US" altLang="zh-TW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20">
            <a:extLst>
              <a:ext uri="{FF2B5EF4-FFF2-40B4-BE49-F238E27FC236}">
                <a16:creationId xmlns:a16="http://schemas.microsoft.com/office/drawing/2014/main" id="{3CA2D197-60E9-2D40-98BD-8683CB61D00C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Encoder/Decoder Hidden State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BBD564-A303-F24D-8BEA-8EA3802BF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073"/>
          <a:stretch/>
        </p:blipFill>
        <p:spPr>
          <a:xfrm>
            <a:off x="517676" y="1950181"/>
            <a:ext cx="7726314" cy="200379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D705573-0306-0D44-BB08-0A376C3F5EF1}"/>
              </a:ext>
            </a:extLst>
          </p:cNvPr>
          <p:cNvSpPr/>
          <p:nvPr/>
        </p:nvSpPr>
        <p:spPr>
          <a:xfrm>
            <a:off x="302713" y="1594131"/>
            <a:ext cx="7360445" cy="760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標題 20">
                <a:extLst>
                  <a:ext uri="{FF2B5EF4-FFF2-40B4-BE49-F238E27FC236}">
                    <a16:creationId xmlns:a16="http://schemas.microsoft.com/office/drawing/2014/main" id="{AAA0F490-2C1A-C24A-8A3C-F1619BEBAB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4026" y="3102408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TW" altLang="en-US" sz="2800" b="1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5" name="標題 20">
                <a:extLst>
                  <a:ext uri="{FF2B5EF4-FFF2-40B4-BE49-F238E27FC236}">
                    <a16:creationId xmlns:a16="http://schemas.microsoft.com/office/drawing/2014/main" id="{AAA0F490-2C1A-C24A-8A3C-F1619BEB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26" y="3102408"/>
                <a:ext cx="826679" cy="320400"/>
              </a:xfrm>
              <a:prstGeom prst="rect">
                <a:avLst/>
              </a:prstGeom>
              <a:blipFill>
                <a:blip r:embed="rId4"/>
                <a:stretch>
                  <a:fillRect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標題 20">
                <a:extLst>
                  <a:ext uri="{FF2B5EF4-FFF2-40B4-BE49-F238E27FC236}">
                    <a16:creationId xmlns:a16="http://schemas.microsoft.com/office/drawing/2014/main" id="{81491768-0909-8447-A1AD-27E373739A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4027" y="1967883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rgbClr val="E77F7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rgbClr val="E77F78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rgbClr val="E77F78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TW" altLang="en-US" sz="2800" b="1" dirty="0">
                  <a:solidFill>
                    <a:srgbClr val="E77F78"/>
                  </a:solidFill>
                </a:endParaRPr>
              </a:p>
            </p:txBody>
          </p:sp>
        </mc:Choice>
        <mc:Fallback>
          <p:sp>
            <p:nvSpPr>
              <p:cNvPr id="6" name="標題 20">
                <a:extLst>
                  <a:ext uri="{FF2B5EF4-FFF2-40B4-BE49-F238E27FC236}">
                    <a16:creationId xmlns:a16="http://schemas.microsoft.com/office/drawing/2014/main" id="{81491768-0909-8447-A1AD-27E373739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27" y="1967883"/>
                <a:ext cx="826679" cy="320400"/>
              </a:xfrm>
              <a:prstGeom prst="rect">
                <a:avLst/>
              </a:prstGeom>
              <a:blipFill>
                <a:blip r:embed="rId5"/>
                <a:stretch>
                  <a:fillRect t="-16000"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標題 20">
                <a:extLst>
                  <a:ext uri="{FF2B5EF4-FFF2-40B4-BE49-F238E27FC236}">
                    <a16:creationId xmlns:a16="http://schemas.microsoft.com/office/drawing/2014/main" id="{0F21DD04-DF88-9E4E-87A4-8A0CAE8EB2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5924" y="2128083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7" name="標題 20">
                <a:extLst>
                  <a:ext uri="{FF2B5EF4-FFF2-40B4-BE49-F238E27FC236}">
                    <a16:creationId xmlns:a16="http://schemas.microsoft.com/office/drawing/2014/main" id="{0F21DD04-DF88-9E4E-87A4-8A0CAE8EB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924" y="2128083"/>
                <a:ext cx="826679" cy="320400"/>
              </a:xfrm>
              <a:prstGeom prst="rect">
                <a:avLst/>
              </a:prstGeom>
              <a:blipFill>
                <a:blip r:embed="rId6"/>
                <a:stretch>
                  <a:fillRect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標題 20">
                <a:extLst>
                  <a:ext uri="{FF2B5EF4-FFF2-40B4-BE49-F238E27FC236}">
                    <a16:creationId xmlns:a16="http://schemas.microsoft.com/office/drawing/2014/main" id="{2EB96719-8A34-6C4F-AE17-AA06EB5D2F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03195" y="3092553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標題 20">
                <a:extLst>
                  <a:ext uri="{FF2B5EF4-FFF2-40B4-BE49-F238E27FC236}">
                    <a16:creationId xmlns:a16="http://schemas.microsoft.com/office/drawing/2014/main" id="{2EB96719-8A34-6C4F-AE17-AA06EB5D2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195" y="3092553"/>
                <a:ext cx="826679" cy="320400"/>
              </a:xfrm>
              <a:prstGeom prst="rect">
                <a:avLst/>
              </a:prstGeom>
              <a:blipFill>
                <a:blip r:embed="rId7"/>
                <a:stretch>
                  <a:fillRect b="-5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>
            <a:extLst>
              <a:ext uri="{FF2B5EF4-FFF2-40B4-BE49-F238E27FC236}">
                <a16:creationId xmlns:a16="http://schemas.microsoft.com/office/drawing/2014/main" id="{4BFDF45F-FBC9-154A-BF3F-D19B725AAE76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596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20">
            <a:extLst>
              <a:ext uri="{FF2B5EF4-FFF2-40B4-BE49-F238E27FC236}">
                <a16:creationId xmlns:a16="http://schemas.microsoft.com/office/drawing/2014/main" id="{3CA2D197-60E9-2D40-98BD-8683CB61D00C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Attention Distribution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BBD564-A303-F24D-8BEA-8EA3802BF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33" b="-1"/>
          <a:stretch/>
        </p:blipFill>
        <p:spPr>
          <a:xfrm>
            <a:off x="501492" y="2225310"/>
            <a:ext cx="7726314" cy="235023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D705573-0306-0D44-BB08-0A376C3F5EF1}"/>
              </a:ext>
            </a:extLst>
          </p:cNvPr>
          <p:cNvSpPr/>
          <p:nvPr/>
        </p:nvSpPr>
        <p:spPr>
          <a:xfrm>
            <a:off x="4490034" y="1687832"/>
            <a:ext cx="3917591" cy="760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標題 20">
                <a:extLst>
                  <a:ext uri="{FF2B5EF4-FFF2-40B4-BE49-F238E27FC236}">
                    <a16:creationId xmlns:a16="http://schemas.microsoft.com/office/drawing/2014/main" id="{0F21DD04-DF88-9E4E-87A4-8A0CAE8EB2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5924" y="2128083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7" name="標題 20">
                <a:extLst>
                  <a:ext uri="{FF2B5EF4-FFF2-40B4-BE49-F238E27FC236}">
                    <a16:creationId xmlns:a16="http://schemas.microsoft.com/office/drawing/2014/main" id="{0F21DD04-DF88-9E4E-87A4-8A0CAE8EB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924" y="2128083"/>
                <a:ext cx="826679" cy="320400"/>
              </a:xfrm>
              <a:prstGeom prst="rect">
                <a:avLst/>
              </a:prstGeom>
              <a:blipFill>
                <a:blip r:embed="rId4"/>
                <a:stretch>
                  <a:fillRect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C3E2F5F-2CDD-1042-9BEA-EFC57B15F72F}"/>
              </a:ext>
            </a:extLst>
          </p:cNvPr>
          <p:cNvSpPr/>
          <p:nvPr/>
        </p:nvSpPr>
        <p:spPr>
          <a:xfrm>
            <a:off x="5251635" y="1888800"/>
            <a:ext cx="2492443" cy="817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標題 20">
                <a:extLst>
                  <a:ext uri="{FF2B5EF4-FFF2-40B4-BE49-F238E27FC236}">
                    <a16:creationId xmlns:a16="http://schemas.microsoft.com/office/drawing/2014/main" id="{5352015E-EBE0-644F-8558-03F63DEF18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132" y="1009727"/>
                <a:ext cx="5606773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𝑡𝑎𝑛h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E77F7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E77F78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E77F7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ECCB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ECCB4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ECCB4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0" name="標題 20">
                <a:extLst>
                  <a:ext uri="{FF2B5EF4-FFF2-40B4-BE49-F238E27FC236}">
                    <a16:creationId xmlns:a16="http://schemas.microsoft.com/office/drawing/2014/main" id="{5352015E-EBE0-644F-8558-03F63DEF1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132" y="1009727"/>
                <a:ext cx="5606773" cy="320400"/>
              </a:xfrm>
              <a:prstGeom prst="rect">
                <a:avLst/>
              </a:prstGeom>
              <a:blipFill>
                <a:blip r:embed="rId5"/>
                <a:stretch>
                  <a:fillRect t="-4000" b="-4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標題 20">
                <a:extLst>
                  <a:ext uri="{FF2B5EF4-FFF2-40B4-BE49-F238E27FC236}">
                    <a16:creationId xmlns:a16="http://schemas.microsoft.com/office/drawing/2014/main" id="{2C47BA92-E407-FD4E-B3BB-389186A9CE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05131" y="1625665"/>
                <a:ext cx="5606773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1" name="標題 20">
                <a:extLst>
                  <a:ext uri="{FF2B5EF4-FFF2-40B4-BE49-F238E27FC236}">
                    <a16:creationId xmlns:a16="http://schemas.microsoft.com/office/drawing/2014/main" id="{2C47BA92-E407-FD4E-B3BB-389186A9C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131" y="1625665"/>
                <a:ext cx="5606773" cy="320400"/>
              </a:xfrm>
              <a:prstGeom prst="rect">
                <a:avLst/>
              </a:prstGeom>
              <a:blipFill>
                <a:blip r:embed="rId6"/>
                <a:stretch>
                  <a:fillRect b="-2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框架 3">
            <a:extLst>
              <a:ext uri="{FF2B5EF4-FFF2-40B4-BE49-F238E27FC236}">
                <a16:creationId xmlns:a16="http://schemas.microsoft.com/office/drawing/2014/main" id="{0959A2F9-B362-1A4C-8B76-9434E06B0953}"/>
              </a:ext>
            </a:extLst>
          </p:cNvPr>
          <p:cNvSpPr/>
          <p:nvPr/>
        </p:nvSpPr>
        <p:spPr>
          <a:xfrm>
            <a:off x="736375" y="2128083"/>
            <a:ext cx="4515260" cy="914337"/>
          </a:xfrm>
          <a:prstGeom prst="frame">
            <a:avLst>
              <a:gd name="adj1" fmla="val 2500"/>
            </a:avLst>
          </a:prstGeom>
          <a:solidFill>
            <a:srgbClr val="458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27BD3EE-5264-9449-88A4-AD2E9DAFEEB2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276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20">
            <a:extLst>
              <a:ext uri="{FF2B5EF4-FFF2-40B4-BE49-F238E27FC236}">
                <a16:creationId xmlns:a16="http://schemas.microsoft.com/office/drawing/2014/main" id="{3CA2D197-60E9-2D40-98BD-8683CB61D00C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Context Vector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BBD564-A303-F24D-8BEA-8EA3802BF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977" b="-1"/>
          <a:stretch/>
        </p:blipFill>
        <p:spPr>
          <a:xfrm>
            <a:off x="501492" y="1520456"/>
            <a:ext cx="7726314" cy="305508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D705573-0306-0D44-BB08-0A376C3F5EF1}"/>
              </a:ext>
            </a:extLst>
          </p:cNvPr>
          <p:cNvSpPr/>
          <p:nvPr/>
        </p:nvSpPr>
        <p:spPr>
          <a:xfrm>
            <a:off x="4490034" y="946298"/>
            <a:ext cx="3917591" cy="1502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標題 20">
                <a:extLst>
                  <a:ext uri="{FF2B5EF4-FFF2-40B4-BE49-F238E27FC236}">
                    <a16:creationId xmlns:a16="http://schemas.microsoft.com/office/drawing/2014/main" id="{0F21DD04-DF88-9E4E-87A4-8A0CAE8EB2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5924" y="2128083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7" name="標題 20">
                <a:extLst>
                  <a:ext uri="{FF2B5EF4-FFF2-40B4-BE49-F238E27FC236}">
                    <a16:creationId xmlns:a16="http://schemas.microsoft.com/office/drawing/2014/main" id="{0F21DD04-DF88-9E4E-87A4-8A0CAE8EB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924" y="2128083"/>
                <a:ext cx="826679" cy="320400"/>
              </a:xfrm>
              <a:prstGeom prst="rect">
                <a:avLst/>
              </a:prstGeom>
              <a:blipFill>
                <a:blip r:embed="rId4"/>
                <a:stretch>
                  <a:fillRect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AC3E2F5F-2CDD-1042-9BEA-EFC57B15F72F}"/>
              </a:ext>
            </a:extLst>
          </p:cNvPr>
          <p:cNvSpPr/>
          <p:nvPr/>
        </p:nvSpPr>
        <p:spPr>
          <a:xfrm>
            <a:off x="5251635" y="1888800"/>
            <a:ext cx="2492443" cy="817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E3948DB-C27C-7542-BA2A-7F1446B70526}"/>
              </a:ext>
            </a:extLst>
          </p:cNvPr>
          <p:cNvSpPr/>
          <p:nvPr/>
        </p:nvSpPr>
        <p:spPr>
          <a:xfrm>
            <a:off x="3333481" y="1870656"/>
            <a:ext cx="2492443" cy="257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2CCAFFE-837C-CC47-9826-EB42F78CE1BE}"/>
              </a:ext>
            </a:extLst>
          </p:cNvPr>
          <p:cNvSpPr/>
          <p:nvPr/>
        </p:nvSpPr>
        <p:spPr>
          <a:xfrm>
            <a:off x="173094" y="1439963"/>
            <a:ext cx="1453688" cy="835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標題 20">
                <a:extLst>
                  <a:ext uri="{FF2B5EF4-FFF2-40B4-BE49-F238E27FC236}">
                    <a16:creationId xmlns:a16="http://schemas.microsoft.com/office/drawing/2014/main" id="{F34E4134-9711-BB4B-99EB-FBF801A6D7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3007" y="1384161"/>
                <a:ext cx="2058273" cy="817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TW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40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E77F7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E77F78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E77F78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400" i="1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4" name="標題 20">
                <a:extLst>
                  <a:ext uri="{FF2B5EF4-FFF2-40B4-BE49-F238E27FC236}">
                    <a16:creationId xmlns:a16="http://schemas.microsoft.com/office/drawing/2014/main" id="{F34E4134-9711-BB4B-99EB-FBF801A6D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07" y="1384161"/>
                <a:ext cx="2058273" cy="817110"/>
              </a:xfrm>
              <a:prstGeom prst="rect">
                <a:avLst/>
              </a:prstGeom>
              <a:blipFill>
                <a:blip r:embed="rId5"/>
                <a:stretch>
                  <a:fillRect l="-20988" t="-163077" b="-23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甜甜圈 4">
            <a:extLst>
              <a:ext uri="{FF2B5EF4-FFF2-40B4-BE49-F238E27FC236}">
                <a16:creationId xmlns:a16="http://schemas.microsoft.com/office/drawing/2014/main" id="{DCD30AB6-61CA-FC46-98C3-05A06ADBDEFF}"/>
              </a:ext>
            </a:extLst>
          </p:cNvPr>
          <p:cNvSpPr/>
          <p:nvPr/>
        </p:nvSpPr>
        <p:spPr>
          <a:xfrm>
            <a:off x="2646948" y="1328287"/>
            <a:ext cx="1178876" cy="1049154"/>
          </a:xfrm>
          <a:prstGeom prst="donut">
            <a:avLst>
              <a:gd name="adj" fmla="val 346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B80ED24B-FC04-6547-B95F-6E2CA0872F66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108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20">
            <a:extLst>
              <a:ext uri="{FF2B5EF4-FFF2-40B4-BE49-F238E27FC236}">
                <a16:creationId xmlns:a16="http://schemas.microsoft.com/office/drawing/2014/main" id="{3CA2D197-60E9-2D40-98BD-8683CB61D00C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Vocabulary Distribution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BBD564-A303-F24D-8BEA-8EA3802BF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03" b="-1"/>
          <a:stretch/>
        </p:blipFill>
        <p:spPr>
          <a:xfrm>
            <a:off x="501492" y="875899"/>
            <a:ext cx="7726314" cy="369964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D705573-0306-0D44-BB08-0A376C3F5EF1}"/>
              </a:ext>
            </a:extLst>
          </p:cNvPr>
          <p:cNvSpPr/>
          <p:nvPr/>
        </p:nvSpPr>
        <p:spPr>
          <a:xfrm>
            <a:off x="3763478" y="772794"/>
            <a:ext cx="1934679" cy="1089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2CCAFFE-837C-CC47-9826-EB42F78CE1BE}"/>
              </a:ext>
            </a:extLst>
          </p:cNvPr>
          <p:cNvSpPr/>
          <p:nvPr/>
        </p:nvSpPr>
        <p:spPr>
          <a:xfrm>
            <a:off x="173094" y="773182"/>
            <a:ext cx="1453688" cy="1502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09265B6-707A-8240-8DCF-89DE8426E8D2}"/>
              </a:ext>
            </a:extLst>
          </p:cNvPr>
          <p:cNvSpPr/>
          <p:nvPr/>
        </p:nvSpPr>
        <p:spPr>
          <a:xfrm>
            <a:off x="1410349" y="773182"/>
            <a:ext cx="3161651" cy="80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E713313-ABD0-354B-A9A9-00A4C4843243}"/>
              </a:ext>
            </a:extLst>
          </p:cNvPr>
          <p:cNvSpPr/>
          <p:nvPr/>
        </p:nvSpPr>
        <p:spPr>
          <a:xfrm>
            <a:off x="4312018" y="789022"/>
            <a:ext cx="3161651" cy="721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B311A6A-0CF5-F941-B59D-E114366C1944}"/>
              </a:ext>
            </a:extLst>
          </p:cNvPr>
          <p:cNvSpPr/>
          <p:nvPr/>
        </p:nvSpPr>
        <p:spPr>
          <a:xfrm>
            <a:off x="5117149" y="2138788"/>
            <a:ext cx="2395020" cy="59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B15FE4-98B3-7344-A4E5-7BFBEF2A9B77}"/>
              </a:ext>
            </a:extLst>
          </p:cNvPr>
          <p:cNvSpPr/>
          <p:nvPr/>
        </p:nvSpPr>
        <p:spPr>
          <a:xfrm>
            <a:off x="7673487" y="2275366"/>
            <a:ext cx="554319" cy="19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77915F6-13BE-3F47-8866-CFEB12B0DE12}"/>
              </a:ext>
            </a:extLst>
          </p:cNvPr>
          <p:cNvSpPr/>
          <p:nvPr/>
        </p:nvSpPr>
        <p:spPr>
          <a:xfrm>
            <a:off x="4401512" y="1891840"/>
            <a:ext cx="1613826" cy="599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AF58099-1F61-E743-9913-109D9B88E4C5}"/>
              </a:ext>
            </a:extLst>
          </p:cNvPr>
          <p:cNvSpPr/>
          <p:nvPr/>
        </p:nvSpPr>
        <p:spPr>
          <a:xfrm>
            <a:off x="3344065" y="1973374"/>
            <a:ext cx="2395020" cy="11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標題 20">
                <a:extLst>
                  <a:ext uri="{FF2B5EF4-FFF2-40B4-BE49-F238E27FC236}">
                    <a16:creationId xmlns:a16="http://schemas.microsoft.com/office/drawing/2014/main" id="{AEAF22E3-9259-B447-9DDB-4F3D9536D2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11951" y="1015663"/>
                <a:ext cx="5606773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  <m:t>𝑣𝑜𝑐𝑏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 smtClean="0">
                                  <a:solidFill>
                                    <a:srgbClr val="ECCB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ECCB4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ECCB4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4" name="標題 20">
                <a:extLst>
                  <a:ext uri="{FF2B5EF4-FFF2-40B4-BE49-F238E27FC236}">
                    <a16:creationId xmlns:a16="http://schemas.microsoft.com/office/drawing/2014/main" id="{AEAF22E3-9259-B447-9DDB-4F3D9536D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951" y="1015663"/>
                <a:ext cx="5606773" cy="320400"/>
              </a:xfrm>
              <a:prstGeom prst="rect">
                <a:avLst/>
              </a:prstGeom>
              <a:blipFill>
                <a:blip r:embed="rId4"/>
                <a:stretch>
                  <a:fillRect b="-2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ABAA8350-D7EE-4C44-B22B-7D021D3BD454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467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20">
            <a:extLst>
              <a:ext uri="{FF2B5EF4-FFF2-40B4-BE49-F238E27FC236}">
                <a16:creationId xmlns:a16="http://schemas.microsoft.com/office/drawing/2014/main" id="{3CA2D197-60E9-2D40-98BD-8683CB61D00C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Generation Probability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BBD564-A303-F24D-8BEA-8EA3802BF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03" b="-1"/>
          <a:stretch/>
        </p:blipFill>
        <p:spPr>
          <a:xfrm>
            <a:off x="501492" y="875899"/>
            <a:ext cx="7726314" cy="369964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D705573-0306-0D44-BB08-0A376C3F5EF1}"/>
              </a:ext>
            </a:extLst>
          </p:cNvPr>
          <p:cNvSpPr/>
          <p:nvPr/>
        </p:nvSpPr>
        <p:spPr>
          <a:xfrm>
            <a:off x="3763478" y="743918"/>
            <a:ext cx="1934679" cy="1126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2CCAFFE-837C-CC47-9826-EB42F78CE1BE}"/>
              </a:ext>
            </a:extLst>
          </p:cNvPr>
          <p:cNvSpPr/>
          <p:nvPr/>
        </p:nvSpPr>
        <p:spPr>
          <a:xfrm>
            <a:off x="173094" y="773182"/>
            <a:ext cx="1453688" cy="1502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09265B6-707A-8240-8DCF-89DE8426E8D2}"/>
              </a:ext>
            </a:extLst>
          </p:cNvPr>
          <p:cNvSpPr/>
          <p:nvPr/>
        </p:nvSpPr>
        <p:spPr>
          <a:xfrm>
            <a:off x="1410349" y="773182"/>
            <a:ext cx="3161651" cy="80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E713313-ABD0-354B-A9A9-00A4C4843243}"/>
              </a:ext>
            </a:extLst>
          </p:cNvPr>
          <p:cNvSpPr/>
          <p:nvPr/>
        </p:nvSpPr>
        <p:spPr>
          <a:xfrm>
            <a:off x="4312018" y="789022"/>
            <a:ext cx="3161651" cy="721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B311A6A-0CF5-F941-B59D-E114366C1944}"/>
              </a:ext>
            </a:extLst>
          </p:cNvPr>
          <p:cNvSpPr/>
          <p:nvPr/>
        </p:nvSpPr>
        <p:spPr>
          <a:xfrm>
            <a:off x="5548136" y="875899"/>
            <a:ext cx="2594838" cy="1399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B15FE4-98B3-7344-A4E5-7BFBEF2A9B77}"/>
              </a:ext>
            </a:extLst>
          </p:cNvPr>
          <p:cNvSpPr/>
          <p:nvPr/>
        </p:nvSpPr>
        <p:spPr>
          <a:xfrm>
            <a:off x="7673487" y="2275366"/>
            <a:ext cx="554319" cy="19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9CB371B-C895-F843-B587-12AFBE57F86E}"/>
              </a:ext>
            </a:extLst>
          </p:cNvPr>
          <p:cNvSpPr/>
          <p:nvPr/>
        </p:nvSpPr>
        <p:spPr>
          <a:xfrm>
            <a:off x="3344065" y="1749541"/>
            <a:ext cx="2204071" cy="150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77915F6-13BE-3F47-8866-CFEB12B0DE12}"/>
              </a:ext>
            </a:extLst>
          </p:cNvPr>
          <p:cNvSpPr/>
          <p:nvPr/>
        </p:nvSpPr>
        <p:spPr>
          <a:xfrm>
            <a:off x="5061348" y="1833392"/>
            <a:ext cx="554319" cy="441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標題 20">
                <a:extLst>
                  <a:ext uri="{FF2B5EF4-FFF2-40B4-BE49-F238E27FC236}">
                    <a16:creationId xmlns:a16="http://schemas.microsoft.com/office/drawing/2014/main" id="{305D484D-FBA6-B141-9A60-B2EC830FE7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05309" y="1449516"/>
                <a:ext cx="5606773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𝒈𝒆𝒏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𝑠𝑖𝑔𝑚𝑜𝑖𝑑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altLang="zh-TW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2" name="標題 20">
                <a:extLst>
                  <a:ext uri="{FF2B5EF4-FFF2-40B4-BE49-F238E27FC236}">
                    <a16:creationId xmlns:a16="http://schemas.microsoft.com/office/drawing/2014/main" id="{305D484D-FBA6-B141-9A60-B2EC830FE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309" y="1449516"/>
                <a:ext cx="5606773" cy="320400"/>
              </a:xfrm>
              <a:prstGeom prst="rect">
                <a:avLst/>
              </a:prstGeom>
              <a:blipFill>
                <a:blip r:embed="rId4"/>
                <a:stretch>
                  <a:fillRect t="-4000" b="-2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>
            <a:extLst>
              <a:ext uri="{FF2B5EF4-FFF2-40B4-BE49-F238E27FC236}">
                <a16:creationId xmlns:a16="http://schemas.microsoft.com/office/drawing/2014/main" id="{BA37E066-E883-324B-8049-4FBF33243D9C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14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735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9BBD564-A303-F24D-8BEA-8EA3802BF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167" b="-2"/>
          <a:stretch/>
        </p:blipFill>
        <p:spPr>
          <a:xfrm>
            <a:off x="501492" y="74429"/>
            <a:ext cx="7726314" cy="450111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2CCAFFE-837C-CC47-9826-EB42F78CE1BE}"/>
              </a:ext>
            </a:extLst>
          </p:cNvPr>
          <p:cNvSpPr/>
          <p:nvPr/>
        </p:nvSpPr>
        <p:spPr>
          <a:xfrm>
            <a:off x="6044505" y="1520792"/>
            <a:ext cx="1628982" cy="52938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DB15FE4-98B3-7344-A4E5-7BFBEF2A9B77}"/>
              </a:ext>
            </a:extLst>
          </p:cNvPr>
          <p:cNvSpPr/>
          <p:nvPr/>
        </p:nvSpPr>
        <p:spPr>
          <a:xfrm>
            <a:off x="7673487" y="2275366"/>
            <a:ext cx="554319" cy="199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F23B7F-0180-C645-B492-6F71536E4F73}"/>
              </a:ext>
            </a:extLst>
          </p:cNvPr>
          <p:cNvSpPr/>
          <p:nvPr/>
        </p:nvSpPr>
        <p:spPr>
          <a:xfrm>
            <a:off x="7515018" y="856054"/>
            <a:ext cx="712788" cy="161853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F694983C-89DA-9845-9939-2A7E8241F923}"/>
              </a:ext>
            </a:extLst>
          </p:cNvPr>
          <p:cNvSpPr/>
          <p:nvPr/>
        </p:nvSpPr>
        <p:spPr>
          <a:xfrm>
            <a:off x="3358013" y="1786271"/>
            <a:ext cx="2153439" cy="14885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692807BE-0AAF-FA41-A8B9-5C0B01769C7C}"/>
              </a:ext>
            </a:extLst>
          </p:cNvPr>
          <p:cNvSpPr/>
          <p:nvPr/>
        </p:nvSpPr>
        <p:spPr>
          <a:xfrm>
            <a:off x="5550062" y="1766907"/>
            <a:ext cx="574291" cy="263911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82C32D3-FA6E-0B4C-9812-095D663187B2}"/>
              </a:ext>
            </a:extLst>
          </p:cNvPr>
          <p:cNvSpPr/>
          <p:nvPr/>
        </p:nvSpPr>
        <p:spPr>
          <a:xfrm>
            <a:off x="635656" y="3024363"/>
            <a:ext cx="7592149" cy="140788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標題 20">
                <a:extLst>
                  <a:ext uri="{FF2B5EF4-FFF2-40B4-BE49-F238E27FC236}">
                    <a16:creationId xmlns:a16="http://schemas.microsoft.com/office/drawing/2014/main" id="{159E58AD-68D9-9F4A-9B8F-B4CE81FC00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68613" y="3441623"/>
                <a:ext cx="5606773" cy="53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altLang="zh-TW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  <m:t>𝑣𝑜𝑐𝑏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𝑔𝑒𝑛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TW" sz="2000" b="0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sz="2000" b="0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9"/>
                            </m:rPr>
                            <a:rPr lang="en-US" altLang="zh-TW" sz="2000" b="0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000" b="0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solidFill>
                                    <a:srgbClr val="4586F4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TW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5" name="標題 20">
                <a:extLst>
                  <a:ext uri="{FF2B5EF4-FFF2-40B4-BE49-F238E27FC236}">
                    <a16:creationId xmlns:a16="http://schemas.microsoft.com/office/drawing/2014/main" id="{159E58AD-68D9-9F4A-9B8F-B4CE81FC0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613" y="3441623"/>
                <a:ext cx="5606773" cy="534954"/>
              </a:xfrm>
              <a:prstGeom prst="rect">
                <a:avLst/>
              </a:prstGeom>
              <a:blipFill>
                <a:blip r:embed="rId4"/>
                <a:stretch>
                  <a:fillRect t="-231707" b="-3170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框架 3">
            <a:extLst>
              <a:ext uri="{FF2B5EF4-FFF2-40B4-BE49-F238E27FC236}">
                <a16:creationId xmlns:a16="http://schemas.microsoft.com/office/drawing/2014/main" id="{C8061455-AC5F-9540-A61D-826B4EBB947C}"/>
              </a:ext>
            </a:extLst>
          </p:cNvPr>
          <p:cNvSpPr/>
          <p:nvPr/>
        </p:nvSpPr>
        <p:spPr>
          <a:xfrm>
            <a:off x="1768613" y="856054"/>
            <a:ext cx="1346727" cy="536811"/>
          </a:xfrm>
          <a:prstGeom prst="frame">
            <a:avLst>
              <a:gd name="adj1" fmla="val 61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sp>
        <p:nvSpPr>
          <p:cNvPr id="27" name="框架 26">
            <a:extLst>
              <a:ext uri="{FF2B5EF4-FFF2-40B4-BE49-F238E27FC236}">
                <a16:creationId xmlns:a16="http://schemas.microsoft.com/office/drawing/2014/main" id="{9853C6AB-E229-1D42-A27F-B215C2EF5366}"/>
              </a:ext>
            </a:extLst>
          </p:cNvPr>
          <p:cNvSpPr/>
          <p:nvPr/>
        </p:nvSpPr>
        <p:spPr>
          <a:xfrm>
            <a:off x="5663674" y="838633"/>
            <a:ext cx="1066735" cy="554232"/>
          </a:xfrm>
          <a:prstGeom prst="frame">
            <a:avLst>
              <a:gd name="adj1" fmla="val 610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標題 20">
                <a:extLst>
                  <a:ext uri="{FF2B5EF4-FFF2-40B4-BE49-F238E27FC236}">
                    <a16:creationId xmlns:a16="http://schemas.microsoft.com/office/drawing/2014/main" id="{FCCF73ED-39BA-6744-9ADA-1F77139F5C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3987" y="487224"/>
                <a:ext cx="1194365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𝑐𝑜𝑝𝑦</m:t>
                      </m:r>
                    </m:oMath>
                  </m:oMathPara>
                </a14:m>
                <a:endParaRPr lang="zh-TW" alt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8" name="標題 20">
                <a:extLst>
                  <a:ext uri="{FF2B5EF4-FFF2-40B4-BE49-F238E27FC236}">
                    <a16:creationId xmlns:a16="http://schemas.microsoft.com/office/drawing/2014/main" id="{FCCF73ED-39BA-6744-9ADA-1F77139F5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987" y="487224"/>
                <a:ext cx="1194365" cy="320400"/>
              </a:xfrm>
              <a:prstGeom prst="rect">
                <a:avLst/>
              </a:prstGeom>
              <a:blipFill>
                <a:blip r:embed="rId5"/>
                <a:stretch>
                  <a:fillRect b="-2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標題 20">
                <a:extLst>
                  <a:ext uri="{FF2B5EF4-FFF2-40B4-BE49-F238E27FC236}">
                    <a16:creationId xmlns:a16="http://schemas.microsoft.com/office/drawing/2014/main" id="{7818EF6C-897B-184F-9E27-55AB679ED0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99858" y="470558"/>
                <a:ext cx="1194365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𝑔𝑒𝑛𝑒𝑟𝑎𝑡𝑒</m:t>
                      </m:r>
                    </m:oMath>
                  </m:oMathPara>
                </a14:m>
                <a:endParaRPr lang="zh-TW" alt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標題 20">
                <a:extLst>
                  <a:ext uri="{FF2B5EF4-FFF2-40B4-BE49-F238E27FC236}">
                    <a16:creationId xmlns:a16="http://schemas.microsoft.com/office/drawing/2014/main" id="{7818EF6C-897B-184F-9E27-55AB679ED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9858" y="470558"/>
                <a:ext cx="1194365" cy="320400"/>
              </a:xfrm>
              <a:prstGeom prst="rect">
                <a:avLst/>
              </a:prstGeom>
              <a:blipFill>
                <a:blip r:embed="rId6"/>
                <a:stretch>
                  <a:fillRect l="-2128" r="-3191"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字方塊 30">
            <a:extLst>
              <a:ext uri="{FF2B5EF4-FFF2-40B4-BE49-F238E27FC236}">
                <a16:creationId xmlns:a16="http://schemas.microsoft.com/office/drawing/2014/main" id="{8DF24C40-2C32-B64B-A496-250AF63EF902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15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996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20">
            <a:extLst>
              <a:ext uri="{FF2B5EF4-FFF2-40B4-BE49-F238E27FC236}">
                <a16:creationId xmlns:a16="http://schemas.microsoft.com/office/drawing/2014/main" id="{3CA2D197-60E9-2D40-98BD-8683CB61D00C}"/>
              </a:ext>
            </a:extLst>
          </p:cNvPr>
          <p:cNvSpPr txBox="1">
            <a:spLocks/>
          </p:cNvSpPr>
          <p:nvPr/>
        </p:nvSpPr>
        <p:spPr>
          <a:xfrm>
            <a:off x="804426" y="2251350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Multimodal Pointer-Generator Network</a:t>
            </a:r>
          </a:p>
          <a:p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(MMPG)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9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7A38239-10E4-4544-B8EC-C050E282D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36D7271-A56A-5349-B221-8B1D0A2B4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10" y="277259"/>
            <a:ext cx="8903175" cy="4588982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49157CE4-0D80-9344-9D03-DF8E8314F8E6}"/>
              </a:ext>
            </a:extLst>
          </p:cNvPr>
          <p:cNvSpPr/>
          <p:nvPr/>
        </p:nvSpPr>
        <p:spPr>
          <a:xfrm>
            <a:off x="275410" y="1511165"/>
            <a:ext cx="4104085" cy="282020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3166782-2046-CE41-93F3-F1DC5C947292}"/>
              </a:ext>
            </a:extLst>
          </p:cNvPr>
          <p:cNvSpPr/>
          <p:nvPr/>
        </p:nvSpPr>
        <p:spPr>
          <a:xfrm>
            <a:off x="4360245" y="1291657"/>
            <a:ext cx="539014" cy="303971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C03250-90CE-264C-A84D-88D90BA2C66B}"/>
              </a:ext>
            </a:extLst>
          </p:cNvPr>
          <p:cNvSpPr/>
          <p:nvPr/>
        </p:nvSpPr>
        <p:spPr>
          <a:xfrm>
            <a:off x="275410" y="383406"/>
            <a:ext cx="6541139" cy="99300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871B5DB-899A-C943-8C34-D7305ED80546}"/>
              </a:ext>
            </a:extLst>
          </p:cNvPr>
          <p:cNvSpPr/>
          <p:nvPr/>
        </p:nvSpPr>
        <p:spPr>
          <a:xfrm>
            <a:off x="6816548" y="383405"/>
            <a:ext cx="2052041" cy="3293445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2D69F3FD-161E-0241-8924-F9D05C5D6CC5}"/>
              </a:ext>
            </a:extLst>
          </p:cNvPr>
          <p:cNvSpPr/>
          <p:nvPr/>
        </p:nvSpPr>
        <p:spPr>
          <a:xfrm>
            <a:off x="4899259" y="1334036"/>
            <a:ext cx="1917289" cy="2433051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12EE49F-E7AA-9046-A33F-FA288EB2D909}"/>
              </a:ext>
            </a:extLst>
          </p:cNvPr>
          <p:cNvSpPr/>
          <p:nvPr/>
        </p:nvSpPr>
        <p:spPr>
          <a:xfrm flipV="1">
            <a:off x="1204684" y="4331367"/>
            <a:ext cx="5727744" cy="38200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44E58A1C-4AD3-CE49-BC55-1611C4BB4299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16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261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2" grpId="0" animBg="1"/>
      <p:bldP spid="29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>
            <a:extLst>
              <a:ext uri="{FF2B5EF4-FFF2-40B4-BE49-F238E27FC236}">
                <a16:creationId xmlns:a16="http://schemas.microsoft.com/office/drawing/2014/main" id="{2986D14F-3CAF-454F-A729-C66FB689475F}"/>
              </a:ext>
            </a:extLst>
          </p:cNvPr>
          <p:cNvGrpSpPr/>
          <p:nvPr/>
        </p:nvGrpSpPr>
        <p:grpSpPr>
          <a:xfrm>
            <a:off x="3198616" y="1181987"/>
            <a:ext cx="6691610" cy="3200400"/>
            <a:chOff x="333068" y="0"/>
            <a:chExt cx="10016144" cy="4675667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BF9D126-F71D-844F-AA87-2A4092A20682}"/>
                </a:ext>
              </a:extLst>
            </p:cNvPr>
            <p:cNvSpPr/>
            <p:nvPr/>
          </p:nvSpPr>
          <p:spPr>
            <a:xfrm>
              <a:off x="552898" y="467833"/>
              <a:ext cx="2371060" cy="850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36D7271-A56A-5349-B221-8B1D0A2B4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13" t="3342" r="2469" b="3226"/>
            <a:stretch/>
          </p:blipFill>
          <p:spPr>
            <a:xfrm>
              <a:off x="467837" y="388089"/>
              <a:ext cx="8548577" cy="4287578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3ECE9FA-AA8A-5D4B-BC85-148B200BD505}"/>
                </a:ext>
              </a:extLst>
            </p:cNvPr>
            <p:cNvSpPr/>
            <p:nvPr/>
          </p:nvSpPr>
          <p:spPr>
            <a:xfrm>
              <a:off x="4021711" y="106327"/>
              <a:ext cx="5214532" cy="1552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A61E4A72-6F8A-6249-8D93-88658706C8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32" t="4771" r="84792" b="76693"/>
            <a:stretch/>
          </p:blipFill>
          <p:spPr>
            <a:xfrm>
              <a:off x="1952946" y="388089"/>
              <a:ext cx="1190846" cy="850605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64549BB-C0CA-D445-9042-F2950D5FDFCA}"/>
                </a:ext>
              </a:extLst>
            </p:cNvPr>
            <p:cNvSpPr/>
            <p:nvPr/>
          </p:nvSpPr>
          <p:spPr>
            <a:xfrm>
              <a:off x="333068" y="0"/>
              <a:ext cx="1697755" cy="1318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EFFE9FF-7C55-844F-86E2-1B99E32C8A26}"/>
                </a:ext>
              </a:extLst>
            </p:cNvPr>
            <p:cNvSpPr/>
            <p:nvPr/>
          </p:nvSpPr>
          <p:spPr>
            <a:xfrm>
              <a:off x="467837" y="106327"/>
              <a:ext cx="3944679" cy="3124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554A2BD-9018-5C4B-A499-7C7C6FD6A580}"/>
                </a:ext>
              </a:extLst>
            </p:cNvPr>
            <p:cNvSpPr/>
            <p:nvPr/>
          </p:nvSpPr>
          <p:spPr>
            <a:xfrm>
              <a:off x="3239301" y="2870791"/>
              <a:ext cx="939299" cy="1253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8C6A749-57AD-364A-81EB-5F0E3D982D46}"/>
                </a:ext>
              </a:extLst>
            </p:cNvPr>
            <p:cNvSpPr/>
            <p:nvPr/>
          </p:nvSpPr>
          <p:spPr>
            <a:xfrm>
              <a:off x="4687149" y="1238694"/>
              <a:ext cx="629136" cy="419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BDD9C1C-528C-F648-A936-5ED959DC9B0A}"/>
                </a:ext>
              </a:extLst>
            </p:cNvPr>
            <p:cNvSpPr/>
            <p:nvPr/>
          </p:nvSpPr>
          <p:spPr>
            <a:xfrm>
              <a:off x="4021711" y="1378245"/>
              <a:ext cx="629136" cy="419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101F827-D051-2142-93A5-4A441EE4D6D2}"/>
                </a:ext>
              </a:extLst>
            </p:cNvPr>
            <p:cNvSpPr/>
            <p:nvPr/>
          </p:nvSpPr>
          <p:spPr>
            <a:xfrm>
              <a:off x="5134680" y="893135"/>
              <a:ext cx="5214532" cy="15523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39F9D11-F4AA-A845-861D-902DDEA99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1109"/>
            <a:stretch/>
          </p:blipFill>
          <p:spPr>
            <a:xfrm>
              <a:off x="3143792" y="1145896"/>
              <a:ext cx="4762500" cy="1119890"/>
            </a:xfrm>
            <a:prstGeom prst="rect">
              <a:avLst/>
            </a:prstGeom>
          </p:spPr>
        </p:pic>
      </p:grpSp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 Hidden state initialization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標題 20">
                <a:extLst>
                  <a:ext uri="{FF2B5EF4-FFF2-40B4-BE49-F238E27FC236}">
                    <a16:creationId xmlns:a16="http://schemas.microsoft.com/office/drawing/2014/main" id="{41A15FCA-FC47-6940-8011-28DCC2A8F1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3011" y="2751890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zh-TW" altLang="en-US" sz="2800" b="1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6" name="標題 20">
                <a:extLst>
                  <a:ext uri="{FF2B5EF4-FFF2-40B4-BE49-F238E27FC236}">
                    <a16:creationId xmlns:a16="http://schemas.microsoft.com/office/drawing/2014/main" id="{41A15FCA-FC47-6940-8011-28DCC2A8F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011" y="2751890"/>
                <a:ext cx="826679" cy="320400"/>
              </a:xfrm>
              <a:prstGeom prst="rect">
                <a:avLst/>
              </a:prstGeom>
              <a:blipFill>
                <a:blip r:embed="rId5"/>
                <a:stretch>
                  <a:fillRect b="-5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>
            <a:extLst>
              <a:ext uri="{FF2B5EF4-FFF2-40B4-BE49-F238E27FC236}">
                <a16:creationId xmlns:a16="http://schemas.microsoft.com/office/drawing/2014/main" id="{AC15C24F-30B6-734E-904E-FFF0EC7FA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76" y="2106215"/>
            <a:ext cx="3357088" cy="125331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標題 20">
                <a:extLst>
                  <a:ext uri="{FF2B5EF4-FFF2-40B4-BE49-F238E27FC236}">
                    <a16:creationId xmlns:a16="http://schemas.microsoft.com/office/drawing/2014/main" id="{2F6DCE95-FC1A-214D-9F2A-09E2B7A715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463" y="977832"/>
                <a:ext cx="8006156" cy="10520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solidFill>
                      <a:schemeClr val="tx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Use last pooling layer of ResNet-101, global visual features </a:t>
                </a:r>
                <a:r>
                  <a:rPr lang="en-US" altLang="zh-TW" sz="2000" i="1" dirty="0">
                    <a:solidFill>
                      <a:schemeClr val="tx1">
                        <a:lumMod val="50000"/>
                      </a:schemeClr>
                    </a:solidFill>
                    <a:latin typeface="Cambria Math" panose="02040503050406030204" pitchFamily="18" charset="0"/>
                  </a:rPr>
                  <a:t>q</a:t>
                </a:r>
              </a:p>
              <a:p>
                <a:pPr marL="342900" indent="-342900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00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sty m:val="p"/>
                      </m:rPr>
                      <a:rPr lang="en-US" altLang="zh-TW" sz="2000" b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nitialize</m:t>
                    </m:r>
                    <m:r>
                      <a:rPr lang="en-US" altLang="zh-TW" sz="2000" b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the</m:t>
                    </m:r>
                    <m:r>
                      <a:rPr lang="en-US" altLang="zh-TW" sz="2000" b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encoder</m:t>
                    </m:r>
                    <m:r>
                      <a:rPr lang="en-US" altLang="zh-TW" sz="2000" b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and</m:t>
                    </m:r>
                    <m:r>
                      <a:rPr lang="en-US" altLang="zh-TW" sz="2000" b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the</m:t>
                    </m:r>
                    <m:r>
                      <a:rPr lang="en-US" altLang="zh-TW" sz="2000" b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decoder</m:t>
                    </m:r>
                  </m:oMath>
                </a14:m>
                <a:endParaRPr lang="zh-TW" altLang="en-US" sz="20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0" name="標題 20">
                <a:extLst>
                  <a:ext uri="{FF2B5EF4-FFF2-40B4-BE49-F238E27FC236}">
                    <a16:creationId xmlns:a16="http://schemas.microsoft.com/office/drawing/2014/main" id="{2F6DCE95-FC1A-214D-9F2A-09E2B7A71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63" y="977832"/>
                <a:ext cx="8006156" cy="1052015"/>
              </a:xfrm>
              <a:prstGeom prst="rect">
                <a:avLst/>
              </a:prstGeom>
              <a:blipFill>
                <a:blip r:embed="rId7"/>
                <a:stretch>
                  <a:fillRect l="-1429" b="-9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標題 20">
                <a:extLst>
                  <a:ext uri="{FF2B5EF4-FFF2-40B4-BE49-F238E27FC236}">
                    <a16:creationId xmlns:a16="http://schemas.microsoft.com/office/drawing/2014/main" id="{379CECF7-D68B-6942-9B17-4643C3B24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35017" y="3415719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TW" sz="2800" b="1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1" i="1" smtClean="0">
                              <a:solidFill>
                                <a:srgbClr val="4586F4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acc>
                    </m:oMath>
                  </m:oMathPara>
                </a14:m>
                <a:endParaRPr lang="zh-TW" altLang="en-US" sz="2800" b="1" dirty="0">
                  <a:solidFill>
                    <a:srgbClr val="4586F4"/>
                  </a:solidFill>
                </a:endParaRPr>
              </a:p>
            </p:txBody>
          </p:sp>
        </mc:Choice>
        <mc:Fallback>
          <p:sp>
            <p:nvSpPr>
              <p:cNvPr id="33" name="標題 20">
                <a:extLst>
                  <a:ext uri="{FF2B5EF4-FFF2-40B4-BE49-F238E27FC236}">
                    <a16:creationId xmlns:a16="http://schemas.microsoft.com/office/drawing/2014/main" id="{379CECF7-D68B-6942-9B17-4643C3B24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017" y="3415719"/>
                <a:ext cx="826679" cy="320400"/>
              </a:xfrm>
              <a:prstGeom prst="rect">
                <a:avLst/>
              </a:prstGeom>
              <a:blipFill>
                <a:blip r:embed="rId8"/>
                <a:stretch>
                  <a:fillRect t="-15385"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標題 20">
                <a:extLst>
                  <a:ext uri="{FF2B5EF4-FFF2-40B4-BE49-F238E27FC236}">
                    <a16:creationId xmlns:a16="http://schemas.microsoft.com/office/drawing/2014/main" id="{B88E919D-DA8E-3F40-BC26-6E550E3138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20729" y="1825498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zh-TW" altLang="en-US" sz="2800" b="1" dirty="0">
                  <a:solidFill>
                    <a:srgbClr val="92D050"/>
                  </a:solidFill>
                </a:endParaRPr>
              </a:p>
            </p:txBody>
          </p:sp>
        </mc:Choice>
        <mc:Fallback>
          <p:sp>
            <p:nvSpPr>
              <p:cNvPr id="34" name="標題 20">
                <a:extLst>
                  <a:ext uri="{FF2B5EF4-FFF2-40B4-BE49-F238E27FC236}">
                    <a16:creationId xmlns:a16="http://schemas.microsoft.com/office/drawing/2014/main" id="{B88E919D-DA8E-3F40-BC26-6E550E313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0729" y="1825498"/>
                <a:ext cx="826679" cy="320400"/>
              </a:xfrm>
              <a:prstGeom prst="rect">
                <a:avLst/>
              </a:prstGeom>
              <a:blipFill>
                <a:blip r:embed="rId9"/>
                <a:stretch>
                  <a:fillRect b="-4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>
            <a:extLst>
              <a:ext uri="{FF2B5EF4-FFF2-40B4-BE49-F238E27FC236}">
                <a16:creationId xmlns:a16="http://schemas.microsoft.com/office/drawing/2014/main" id="{EE4855D9-29E2-4341-B6D6-3D35707F9978}"/>
              </a:ext>
            </a:extLst>
          </p:cNvPr>
          <p:cNvSpPr/>
          <p:nvPr/>
        </p:nvSpPr>
        <p:spPr>
          <a:xfrm>
            <a:off x="666892" y="2139013"/>
            <a:ext cx="3128932" cy="848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9F22E60-38D3-ED44-8353-35604FA7922F}"/>
              </a:ext>
            </a:extLst>
          </p:cNvPr>
          <p:cNvSpPr/>
          <p:nvPr/>
        </p:nvSpPr>
        <p:spPr>
          <a:xfrm>
            <a:off x="792762" y="2972833"/>
            <a:ext cx="3128932" cy="432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31594A0B-C651-0945-86B1-8A2717A0FD22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17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989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BF9D126-F71D-844F-AA87-2A4092A20682}"/>
              </a:ext>
            </a:extLst>
          </p:cNvPr>
          <p:cNvSpPr/>
          <p:nvPr/>
        </p:nvSpPr>
        <p:spPr>
          <a:xfrm>
            <a:off x="669853" y="467833"/>
            <a:ext cx="2371060" cy="85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4549BB-C0CA-D445-9042-F2950D5FDFCA}"/>
              </a:ext>
            </a:extLst>
          </p:cNvPr>
          <p:cNvSpPr/>
          <p:nvPr/>
        </p:nvSpPr>
        <p:spPr>
          <a:xfrm>
            <a:off x="450023" y="0"/>
            <a:ext cx="1697755" cy="131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Visual Context Vector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7D32E24-ECD2-F54B-8CA2-1F3DEF9AEAE8}"/>
              </a:ext>
            </a:extLst>
          </p:cNvPr>
          <p:cNvGrpSpPr/>
          <p:nvPr/>
        </p:nvGrpSpPr>
        <p:grpSpPr>
          <a:xfrm>
            <a:off x="3476846" y="1635113"/>
            <a:ext cx="5560828" cy="2870434"/>
            <a:chOff x="340241" y="354244"/>
            <a:chExt cx="8729330" cy="432142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36D7271-A56A-5349-B221-8B1D0A2B4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13" t="2605" r="2350" b="3226"/>
            <a:stretch/>
          </p:blipFill>
          <p:spPr>
            <a:xfrm>
              <a:off x="340241" y="354244"/>
              <a:ext cx="8559207" cy="4321423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F8DE955-8951-2644-8234-2DAF93C3DAC5}"/>
                </a:ext>
              </a:extLst>
            </p:cNvPr>
            <p:cNvSpPr/>
            <p:nvPr/>
          </p:nvSpPr>
          <p:spPr>
            <a:xfrm>
              <a:off x="4114878" y="1398181"/>
              <a:ext cx="4954693" cy="2820203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標題 20">
                <a:extLst>
                  <a:ext uri="{FF2B5EF4-FFF2-40B4-BE49-F238E27FC236}">
                    <a16:creationId xmlns:a16="http://schemas.microsoft.com/office/drawing/2014/main" id="{FD67A56E-94AD-9F4A-9DB1-FE7243C4C1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939" y="1430396"/>
                <a:ext cx="5606773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𝑖𝑚𝑔</m:t>
                          </m:r>
                        </m:sup>
                      </m:sSubSup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𝑡𝑎𝑛h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sz="2000" b="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0" name="標題 20">
                <a:extLst>
                  <a:ext uri="{FF2B5EF4-FFF2-40B4-BE49-F238E27FC236}">
                    <a16:creationId xmlns:a16="http://schemas.microsoft.com/office/drawing/2014/main" id="{FD67A56E-94AD-9F4A-9DB1-FE7243C4C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9" y="1430396"/>
                <a:ext cx="5606773" cy="320400"/>
              </a:xfrm>
              <a:prstGeom prst="rect">
                <a:avLst/>
              </a:prstGeom>
              <a:blipFill>
                <a:blip r:embed="rId4"/>
                <a:stretch>
                  <a:fillRect t="-16000"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標題 20">
                <a:extLst>
                  <a:ext uri="{FF2B5EF4-FFF2-40B4-BE49-F238E27FC236}">
                    <a16:creationId xmlns:a16="http://schemas.microsoft.com/office/drawing/2014/main" id="{E2D1B8D0-5EAB-BB47-92A1-71EAB68436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938" y="2046334"/>
                <a:ext cx="5606773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𝑖𝑚𝑔</m:t>
                          </m:r>
                        </m:sup>
                      </m:sSubSup>
                      <m:r>
                        <a:rPr lang="en-US" altLang="zh-TW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𝑖𝑚𝑔</m:t>
                          </m:r>
                        </m:sup>
                      </m:sSubSup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1" name="標題 20">
                <a:extLst>
                  <a:ext uri="{FF2B5EF4-FFF2-40B4-BE49-F238E27FC236}">
                    <a16:creationId xmlns:a16="http://schemas.microsoft.com/office/drawing/2014/main" id="{E2D1B8D0-5EAB-BB47-92A1-71EAB6843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8" y="2046334"/>
                <a:ext cx="5606773" cy="320400"/>
              </a:xfrm>
              <a:prstGeom prst="rect">
                <a:avLst/>
              </a:prstGeom>
              <a:blipFill>
                <a:blip r:embed="rId5"/>
                <a:stretch>
                  <a:fillRect t="-20000"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標題 20">
                <a:extLst>
                  <a:ext uri="{FF2B5EF4-FFF2-40B4-BE49-F238E27FC236}">
                    <a16:creationId xmlns:a16="http://schemas.microsoft.com/office/drawing/2014/main" id="{F62B59BF-A175-F748-833D-7B2BE70C4C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938" y="2463070"/>
                <a:ext cx="2429854" cy="817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𝑖𝑚𝑔</m:t>
                          </m:r>
                        </m:sup>
                      </m:sSubSup>
                      <m:r>
                        <a:rPr lang="en-US" altLang="zh-TW" sz="2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TW" sz="2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sz="2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TW" sz="20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𝑖𝑚𝑔</m:t>
                              </m:r>
                            </m:sup>
                          </m:sSubSup>
                        </m:e>
                      </m:nary>
                      <m:sSub>
                        <m:sSubPr>
                          <m:ctrlPr>
                            <a:rPr lang="en-US" altLang="zh-TW" sz="20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TW" altLang="en-US" sz="2000" i="1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2" name="標題 20">
                <a:extLst>
                  <a:ext uri="{FF2B5EF4-FFF2-40B4-BE49-F238E27FC236}">
                    <a16:creationId xmlns:a16="http://schemas.microsoft.com/office/drawing/2014/main" id="{F62B59BF-A175-F748-833D-7B2BE70C4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38" y="2463070"/>
                <a:ext cx="2429854" cy="817110"/>
              </a:xfrm>
              <a:prstGeom prst="rect">
                <a:avLst/>
              </a:prstGeom>
              <a:blipFill>
                <a:blip r:embed="rId6"/>
                <a:stretch>
                  <a:fillRect t="-126154" b="-18461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0F77FC43-9A85-2F47-96E5-DE38636A4CE7}"/>
              </a:ext>
            </a:extLst>
          </p:cNvPr>
          <p:cNvSpPr/>
          <p:nvPr/>
        </p:nvSpPr>
        <p:spPr>
          <a:xfrm>
            <a:off x="6634715" y="1635113"/>
            <a:ext cx="2206572" cy="693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標題 20">
                <a:extLst>
                  <a:ext uri="{FF2B5EF4-FFF2-40B4-BE49-F238E27FC236}">
                    <a16:creationId xmlns:a16="http://schemas.microsoft.com/office/drawing/2014/main" id="{FD335AD0-F8DE-AE48-BE4B-D04958D01E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67560" y="2673397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TW" altLang="en-US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標題 20">
                <a:extLst>
                  <a:ext uri="{FF2B5EF4-FFF2-40B4-BE49-F238E27FC236}">
                    <a16:creationId xmlns:a16="http://schemas.microsoft.com/office/drawing/2014/main" id="{FD335AD0-F8DE-AE48-BE4B-D04958D01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560" y="2673397"/>
                <a:ext cx="826679" cy="320400"/>
              </a:xfrm>
              <a:prstGeom prst="rect">
                <a:avLst/>
              </a:prstGeom>
              <a:blipFill>
                <a:blip r:embed="rId7"/>
                <a:stretch>
                  <a:fillRect b="-4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標題 20">
                <a:extLst>
                  <a:ext uri="{FF2B5EF4-FFF2-40B4-BE49-F238E27FC236}">
                    <a16:creationId xmlns:a16="http://schemas.microsoft.com/office/drawing/2014/main" id="{B2A10C80-7987-474F-BAC7-7004C87E8D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2638" y="1265127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>
                  <a:solidFill>
                    <a:srgbClr val="1BA362"/>
                  </a:solidFill>
                </a:endParaRPr>
              </a:p>
            </p:txBody>
          </p:sp>
        </mc:Choice>
        <mc:Fallback>
          <p:sp>
            <p:nvSpPr>
              <p:cNvPr id="28" name="標題 20">
                <a:extLst>
                  <a:ext uri="{FF2B5EF4-FFF2-40B4-BE49-F238E27FC236}">
                    <a16:creationId xmlns:a16="http://schemas.microsoft.com/office/drawing/2014/main" id="{B2A10C80-7987-474F-BAC7-7004C87E8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38" y="1265127"/>
                <a:ext cx="826679" cy="320400"/>
              </a:xfrm>
              <a:prstGeom prst="rect">
                <a:avLst/>
              </a:prstGeom>
              <a:blipFill>
                <a:blip r:embed="rId8"/>
                <a:stretch>
                  <a:fillRect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E714B05F-2E62-E642-8C85-ACB18FF4E9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8052" y="318360"/>
            <a:ext cx="4051919" cy="41614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標題 20">
                <a:extLst>
                  <a:ext uri="{FF2B5EF4-FFF2-40B4-BE49-F238E27FC236}">
                    <a16:creationId xmlns:a16="http://schemas.microsoft.com/office/drawing/2014/main" id="{E3A07317-A112-FC45-841B-26E58FA3BD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13148" y="968004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zh-TW" altLang="en-US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6" name="標題 20">
                <a:extLst>
                  <a:ext uri="{FF2B5EF4-FFF2-40B4-BE49-F238E27FC236}">
                    <a16:creationId xmlns:a16="http://schemas.microsoft.com/office/drawing/2014/main" id="{E3A07317-A112-FC45-841B-26E58FA3B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3148" y="968004"/>
                <a:ext cx="826679" cy="320400"/>
              </a:xfrm>
              <a:prstGeom prst="rect">
                <a:avLst/>
              </a:prstGeom>
              <a:blipFill>
                <a:blip r:embed="rId10"/>
                <a:stretch>
                  <a:fillRect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標題 20">
            <a:extLst>
              <a:ext uri="{FF2B5EF4-FFF2-40B4-BE49-F238E27FC236}">
                <a16:creationId xmlns:a16="http://schemas.microsoft.com/office/drawing/2014/main" id="{923A9F51-4E41-5449-8552-107E4714D897}"/>
              </a:ext>
            </a:extLst>
          </p:cNvPr>
          <p:cNvSpPr txBox="1">
            <a:spLocks/>
          </p:cNvSpPr>
          <p:nvPr/>
        </p:nvSpPr>
        <p:spPr>
          <a:xfrm>
            <a:off x="302713" y="562273"/>
            <a:ext cx="8006156" cy="105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Use ROI pooling layer of Faster-RCNN</a:t>
            </a:r>
            <a:endParaRPr lang="en-US" altLang="zh-TW" sz="2000" i="1" dirty="0">
              <a:solidFill>
                <a:schemeClr val="tx1">
                  <a:lumMod val="50000"/>
                </a:schemeClr>
              </a:solidFill>
              <a:latin typeface="Cambria Math" panose="020405030504060302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69DE2472-F739-A04A-AFEC-6A6F41F8DE36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18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604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  <p:bldP spid="28" grpId="0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>
            <a:extLst>
              <a:ext uri="{FF2B5EF4-FFF2-40B4-BE49-F238E27FC236}">
                <a16:creationId xmlns:a16="http://schemas.microsoft.com/office/drawing/2014/main" id="{F27B3526-F5E5-3F40-A32B-9B91976DBAA9}"/>
              </a:ext>
            </a:extLst>
          </p:cNvPr>
          <p:cNvSpPr/>
          <p:nvPr/>
        </p:nvSpPr>
        <p:spPr>
          <a:xfrm>
            <a:off x="7357923" y="-1006878"/>
            <a:ext cx="2446437" cy="2119102"/>
          </a:xfrm>
          <a:prstGeom prst="round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B24E2359-708B-9540-AD29-26EE2A001202}"/>
              </a:ext>
            </a:extLst>
          </p:cNvPr>
          <p:cNvSpPr/>
          <p:nvPr/>
        </p:nvSpPr>
        <p:spPr>
          <a:xfrm>
            <a:off x="-3177197" y="1243174"/>
            <a:ext cx="4869712" cy="2425059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1" name="標題 20">
            <a:extLst>
              <a:ext uri="{FF2B5EF4-FFF2-40B4-BE49-F238E27FC236}">
                <a16:creationId xmlns:a16="http://schemas.microsoft.com/office/drawing/2014/main" id="{363C8F28-EED5-2148-A5E2-2D9DD387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087" y="584779"/>
            <a:ext cx="7704000" cy="320400"/>
          </a:xfrm>
        </p:spPr>
        <p:txBody>
          <a:bodyPr/>
          <a:lstStyle/>
          <a:p>
            <a:r>
              <a:rPr lang="en-US" altLang="zh-TW" sz="4000" b="1" dirty="0">
                <a:solidFill>
                  <a:schemeClr val="tx1">
                    <a:lumMod val="50000"/>
                  </a:schemeClr>
                </a:solidFill>
              </a:rPr>
              <a:t>Outline</a:t>
            </a:r>
            <a:endParaRPr lang="zh-TW" alt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Google Shape;160;p19">
            <a:extLst>
              <a:ext uri="{FF2B5EF4-FFF2-40B4-BE49-F238E27FC236}">
                <a16:creationId xmlns:a16="http://schemas.microsoft.com/office/drawing/2014/main" id="{C2ADC2A3-5903-4746-88DB-B94094289CB0}"/>
              </a:ext>
            </a:extLst>
          </p:cNvPr>
          <p:cNvSpPr txBox="1">
            <a:spLocks noGrp="1"/>
          </p:cNvSpPr>
          <p:nvPr/>
        </p:nvSpPr>
        <p:spPr>
          <a:xfrm>
            <a:off x="-129193" y="1243174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01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6" name="Google Shape;157;p19">
            <a:extLst>
              <a:ext uri="{FF2B5EF4-FFF2-40B4-BE49-F238E27FC236}">
                <a16:creationId xmlns:a16="http://schemas.microsoft.com/office/drawing/2014/main" id="{678604CF-B6FE-534F-B90B-4241CE9494C5}"/>
              </a:ext>
            </a:extLst>
          </p:cNvPr>
          <p:cNvSpPr txBox="1">
            <a:spLocks noGrp="1"/>
          </p:cNvSpPr>
          <p:nvPr/>
        </p:nvSpPr>
        <p:spPr>
          <a:xfrm flipH="1">
            <a:off x="1811829" y="1368441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Introduction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8" name="Google Shape;160;p19">
            <a:extLst>
              <a:ext uri="{FF2B5EF4-FFF2-40B4-BE49-F238E27FC236}">
                <a16:creationId xmlns:a16="http://schemas.microsoft.com/office/drawing/2014/main" id="{B6F7CE37-2431-8B46-AF25-03DDF2240775}"/>
              </a:ext>
            </a:extLst>
          </p:cNvPr>
          <p:cNvSpPr txBox="1">
            <a:spLocks noGrp="1"/>
          </p:cNvSpPr>
          <p:nvPr/>
        </p:nvSpPr>
        <p:spPr>
          <a:xfrm>
            <a:off x="-104385" y="2422152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02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9" name="Google Shape;157;p19">
            <a:extLst>
              <a:ext uri="{FF2B5EF4-FFF2-40B4-BE49-F238E27FC236}">
                <a16:creationId xmlns:a16="http://schemas.microsoft.com/office/drawing/2014/main" id="{4819E521-84D1-534B-8165-223F4247DFDA}"/>
              </a:ext>
            </a:extLst>
          </p:cNvPr>
          <p:cNvSpPr txBox="1">
            <a:spLocks noGrp="1"/>
          </p:cNvSpPr>
          <p:nvPr/>
        </p:nvSpPr>
        <p:spPr>
          <a:xfrm flipH="1">
            <a:off x="1836637" y="2547419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Method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10" name="Google Shape;160;p19">
            <a:extLst>
              <a:ext uri="{FF2B5EF4-FFF2-40B4-BE49-F238E27FC236}">
                <a16:creationId xmlns:a16="http://schemas.microsoft.com/office/drawing/2014/main" id="{88CC962E-830F-9940-8643-E5DB53C19BFA}"/>
              </a:ext>
            </a:extLst>
          </p:cNvPr>
          <p:cNvSpPr txBox="1">
            <a:spLocks noGrp="1"/>
          </p:cNvSpPr>
          <p:nvPr/>
        </p:nvSpPr>
        <p:spPr>
          <a:xfrm>
            <a:off x="4203532" y="2161828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03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1" name="Google Shape;157;p19">
            <a:extLst>
              <a:ext uri="{FF2B5EF4-FFF2-40B4-BE49-F238E27FC236}">
                <a16:creationId xmlns:a16="http://schemas.microsoft.com/office/drawing/2014/main" id="{F17BBAE0-49AB-B947-9E23-3EAC324BB191}"/>
              </a:ext>
            </a:extLst>
          </p:cNvPr>
          <p:cNvSpPr txBox="1">
            <a:spLocks noGrp="1"/>
          </p:cNvSpPr>
          <p:nvPr/>
        </p:nvSpPr>
        <p:spPr>
          <a:xfrm flipH="1">
            <a:off x="6027594" y="2287095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Experiment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12" name="Google Shape;160;p19">
            <a:extLst>
              <a:ext uri="{FF2B5EF4-FFF2-40B4-BE49-F238E27FC236}">
                <a16:creationId xmlns:a16="http://schemas.microsoft.com/office/drawing/2014/main" id="{18C9AB13-0A28-B948-8E51-BCC7021EB0A8}"/>
              </a:ext>
            </a:extLst>
          </p:cNvPr>
          <p:cNvSpPr txBox="1">
            <a:spLocks noGrp="1"/>
          </p:cNvSpPr>
          <p:nvPr/>
        </p:nvSpPr>
        <p:spPr>
          <a:xfrm>
            <a:off x="4204815" y="3340863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04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3" name="Google Shape;157;p19">
            <a:extLst>
              <a:ext uri="{FF2B5EF4-FFF2-40B4-BE49-F238E27FC236}">
                <a16:creationId xmlns:a16="http://schemas.microsoft.com/office/drawing/2014/main" id="{D8DD7152-D54C-B246-ACAF-B47AD0E959DF}"/>
              </a:ext>
            </a:extLst>
          </p:cNvPr>
          <p:cNvSpPr txBox="1">
            <a:spLocks noGrp="1"/>
          </p:cNvSpPr>
          <p:nvPr/>
        </p:nvSpPr>
        <p:spPr>
          <a:xfrm flipH="1">
            <a:off x="6028877" y="3466130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Conclusion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</p:spTree>
    <p:extLst>
      <p:ext uri="{BB962C8B-B14F-4D97-AF65-F5344CB8AC3E}">
        <p14:creationId xmlns:p14="http://schemas.microsoft.com/office/powerpoint/2010/main" val="285341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BF9D126-F71D-844F-AA87-2A4092A20682}"/>
              </a:ext>
            </a:extLst>
          </p:cNvPr>
          <p:cNvSpPr/>
          <p:nvPr/>
        </p:nvSpPr>
        <p:spPr>
          <a:xfrm>
            <a:off x="669853" y="467833"/>
            <a:ext cx="2371060" cy="85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4549BB-C0CA-D445-9042-F2950D5FDFCA}"/>
              </a:ext>
            </a:extLst>
          </p:cNvPr>
          <p:cNvSpPr/>
          <p:nvPr/>
        </p:nvSpPr>
        <p:spPr>
          <a:xfrm>
            <a:off x="450023" y="0"/>
            <a:ext cx="1697755" cy="131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Multimodal Context Vector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6D7271-A56A-5349-B221-8B1D0A2B4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3" t="2605" r="2350" b="3226"/>
          <a:stretch/>
        </p:blipFill>
        <p:spPr>
          <a:xfrm>
            <a:off x="3476846" y="1635113"/>
            <a:ext cx="5452455" cy="287043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0F77FC43-9A85-2F47-96E5-DE38636A4CE7}"/>
              </a:ext>
            </a:extLst>
          </p:cNvPr>
          <p:cNvSpPr/>
          <p:nvPr/>
        </p:nvSpPr>
        <p:spPr>
          <a:xfrm>
            <a:off x="6634715" y="1635113"/>
            <a:ext cx="2206572" cy="69341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A314C69-4686-4542-95AD-2FB59BC8BD15}"/>
              </a:ext>
            </a:extLst>
          </p:cNvPr>
          <p:cNvSpPr/>
          <p:nvPr/>
        </p:nvSpPr>
        <p:spPr>
          <a:xfrm>
            <a:off x="4199351" y="2319657"/>
            <a:ext cx="1749795" cy="118978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標題 20">
                <a:extLst>
                  <a:ext uri="{FF2B5EF4-FFF2-40B4-BE49-F238E27FC236}">
                    <a16:creationId xmlns:a16="http://schemas.microsoft.com/office/drawing/2014/main" id="{B2A10C80-7987-474F-BAC7-7004C87E8D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2638" y="1265127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rgbClr val="1BA362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zh-TW" altLang="en-US" sz="2800" b="1" dirty="0">
                  <a:solidFill>
                    <a:srgbClr val="1BA362"/>
                  </a:solidFill>
                </a:endParaRPr>
              </a:p>
            </p:txBody>
          </p:sp>
        </mc:Choice>
        <mc:Fallback>
          <p:sp>
            <p:nvSpPr>
              <p:cNvPr id="28" name="標題 20">
                <a:extLst>
                  <a:ext uri="{FF2B5EF4-FFF2-40B4-BE49-F238E27FC236}">
                    <a16:creationId xmlns:a16="http://schemas.microsoft.com/office/drawing/2014/main" id="{B2A10C80-7987-474F-BAC7-7004C87E8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38" y="1265127"/>
                <a:ext cx="826679" cy="320400"/>
              </a:xfrm>
              <a:prstGeom prst="rect">
                <a:avLst/>
              </a:prstGeom>
              <a:blipFill>
                <a:blip r:embed="rId4"/>
                <a:stretch>
                  <a:fillRect b="-3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標題 20">
                <a:extLst>
                  <a:ext uri="{FF2B5EF4-FFF2-40B4-BE49-F238E27FC236}">
                    <a16:creationId xmlns:a16="http://schemas.microsoft.com/office/drawing/2014/main" id="{FD335AD0-F8DE-AE48-BE4B-D04958D01E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0549" y="2756864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altLang="zh-TW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𝑖𝑚𝑔</m:t>
                          </m:r>
                        </m:sup>
                      </m:sSubSup>
                    </m:oMath>
                  </m:oMathPara>
                </a14:m>
                <a:endParaRPr lang="zh-TW" altLang="en-US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7" name="標題 20">
                <a:extLst>
                  <a:ext uri="{FF2B5EF4-FFF2-40B4-BE49-F238E27FC236}">
                    <a16:creationId xmlns:a16="http://schemas.microsoft.com/office/drawing/2014/main" id="{FD335AD0-F8DE-AE48-BE4B-D04958D01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549" y="2756864"/>
                <a:ext cx="826679" cy="320400"/>
              </a:xfrm>
              <a:prstGeom prst="rect">
                <a:avLst/>
              </a:prstGeom>
              <a:blipFill>
                <a:blip r:embed="rId5"/>
                <a:stretch>
                  <a:fillRect t="-30769" r="-7692" b="-5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CB306575-C857-EA41-8AA8-AC11FC5071C3}"/>
              </a:ext>
            </a:extLst>
          </p:cNvPr>
          <p:cNvSpPr/>
          <p:nvPr/>
        </p:nvSpPr>
        <p:spPr>
          <a:xfrm>
            <a:off x="6375562" y="2328530"/>
            <a:ext cx="1707348" cy="118978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696E7DA5-0071-EA41-A142-D0D2AD1538BC}"/>
              </a:ext>
            </a:extLst>
          </p:cNvPr>
          <p:cNvSpPr/>
          <p:nvPr/>
        </p:nvSpPr>
        <p:spPr>
          <a:xfrm>
            <a:off x="2719632" y="1650435"/>
            <a:ext cx="2206572" cy="693417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標題 20">
                <a:extLst>
                  <a:ext uri="{FF2B5EF4-FFF2-40B4-BE49-F238E27FC236}">
                    <a16:creationId xmlns:a16="http://schemas.microsoft.com/office/drawing/2014/main" id="{9AA0E7E1-0F46-304E-9146-ECC08569A2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5896" y="2775083"/>
                <a:ext cx="826679" cy="32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7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Lilita One"/>
                  <a:buNone/>
                  <a:defRPr sz="2800" b="0" i="0" u="none" strike="noStrike" cap="none">
                    <a:solidFill>
                      <a:schemeClr val="dk1"/>
                    </a:solidFill>
                    <a:latin typeface="Lilita One"/>
                    <a:ea typeface="Lilita One"/>
                    <a:cs typeface="Lilita One"/>
                    <a:sym typeface="Lilita One"/>
                  </a:defRPr>
                </a:lvl9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</m:sSubSup>
                    </m:oMath>
                  </m:oMathPara>
                </a14:m>
                <a:endParaRPr lang="zh-TW" altLang="en-US" sz="28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1" name="標題 20">
                <a:extLst>
                  <a:ext uri="{FF2B5EF4-FFF2-40B4-BE49-F238E27FC236}">
                    <a16:creationId xmlns:a16="http://schemas.microsoft.com/office/drawing/2014/main" id="{9AA0E7E1-0F46-304E-9146-ECC08569A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896" y="2775083"/>
                <a:ext cx="826679" cy="320400"/>
              </a:xfrm>
              <a:prstGeom prst="rect">
                <a:avLst/>
              </a:prstGeom>
              <a:blipFill>
                <a:blip r:embed="rId6"/>
                <a:stretch>
                  <a:fillRect b="-4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圖片 12">
            <a:extLst>
              <a:ext uri="{FF2B5EF4-FFF2-40B4-BE49-F238E27FC236}">
                <a16:creationId xmlns:a16="http://schemas.microsoft.com/office/drawing/2014/main" id="{12E26B40-47B9-B048-AC94-0A67009B49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982" y="936288"/>
            <a:ext cx="4148929" cy="514132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8B05A4F2-0F75-B946-A5F6-19FB13024A50}"/>
              </a:ext>
            </a:extLst>
          </p:cNvPr>
          <p:cNvSpPr/>
          <p:nvPr/>
        </p:nvSpPr>
        <p:spPr>
          <a:xfrm>
            <a:off x="810403" y="1491142"/>
            <a:ext cx="3240486" cy="693417"/>
          </a:xfrm>
          <a:prstGeom prst="rect">
            <a:avLst/>
          </a:prstGeom>
          <a:solidFill>
            <a:schemeClr val="accent2">
              <a:lumMod val="20000"/>
              <a:lumOff val="8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4FD379-450C-124A-9B03-331D06E59A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927" y="1533912"/>
            <a:ext cx="2503868" cy="607875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5C2479E2-29EC-5B43-8EF0-B68E65B47BD6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19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740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1"/>
      <p:bldP spid="30" grpId="0" animBg="1"/>
      <p:bldP spid="3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927CB772-2D6A-8C41-B5B6-EED457B06768}"/>
              </a:ext>
            </a:extLst>
          </p:cNvPr>
          <p:cNvSpPr/>
          <p:nvPr/>
        </p:nvSpPr>
        <p:spPr>
          <a:xfrm>
            <a:off x="1216024" y="2074272"/>
            <a:ext cx="4025825" cy="1186208"/>
          </a:xfrm>
          <a:prstGeom prst="rect">
            <a:avLst/>
          </a:prstGeom>
          <a:solidFill>
            <a:schemeClr val="accent2">
              <a:lumMod val="20000"/>
              <a:lumOff val="8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F9D126-F71D-844F-AA87-2A4092A20682}"/>
              </a:ext>
            </a:extLst>
          </p:cNvPr>
          <p:cNvSpPr/>
          <p:nvPr/>
        </p:nvSpPr>
        <p:spPr>
          <a:xfrm>
            <a:off x="669853" y="467833"/>
            <a:ext cx="2371060" cy="85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4549BB-C0CA-D445-9042-F2950D5FDFCA}"/>
              </a:ext>
            </a:extLst>
          </p:cNvPr>
          <p:cNvSpPr/>
          <p:nvPr/>
        </p:nvSpPr>
        <p:spPr>
          <a:xfrm>
            <a:off x="450023" y="0"/>
            <a:ext cx="1697755" cy="131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Loss Function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8E59644-51CC-1A4C-ADA0-27304AECB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00" y="893135"/>
            <a:ext cx="5124856" cy="97430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9ED62A9-F0F7-BD44-8FE9-7AC54E9E6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9676" y="2172729"/>
            <a:ext cx="3771329" cy="1007353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E0918369-9CAC-3D44-954F-09ABBF19E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500" y="3467310"/>
            <a:ext cx="5359400" cy="914400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ED9110B0-4194-8349-8800-4863E1FBA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495" y="893135"/>
            <a:ext cx="2647818" cy="3471352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F9114E8E-1B4E-1A4E-9C8F-BEAEF625BA5D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20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315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BF9D126-F71D-844F-AA87-2A4092A20682}"/>
              </a:ext>
            </a:extLst>
          </p:cNvPr>
          <p:cNvSpPr/>
          <p:nvPr/>
        </p:nvSpPr>
        <p:spPr>
          <a:xfrm>
            <a:off x="669853" y="467833"/>
            <a:ext cx="2371060" cy="85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4549BB-C0CA-D445-9042-F2950D5FDFCA}"/>
              </a:ext>
            </a:extLst>
          </p:cNvPr>
          <p:cNvSpPr/>
          <p:nvPr/>
        </p:nvSpPr>
        <p:spPr>
          <a:xfrm>
            <a:off x="450023" y="0"/>
            <a:ext cx="1697755" cy="131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 Coverage mechanism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D73C284-5930-8642-BBA9-D3873EC5C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45" y="283683"/>
            <a:ext cx="3225800" cy="1854200"/>
          </a:xfrm>
          <a:prstGeom prst="rect">
            <a:avLst/>
          </a:prstGeom>
        </p:spPr>
      </p:pic>
      <p:sp>
        <p:nvSpPr>
          <p:cNvPr id="13" name="標題 20">
            <a:extLst>
              <a:ext uri="{FF2B5EF4-FFF2-40B4-BE49-F238E27FC236}">
                <a16:creationId xmlns:a16="http://schemas.microsoft.com/office/drawing/2014/main" id="{A63574DB-5BC8-CA44-A36E-C78BA894301E}"/>
              </a:ext>
            </a:extLst>
          </p:cNvPr>
          <p:cNvSpPr txBox="1">
            <a:spLocks/>
          </p:cNvSpPr>
          <p:nvPr/>
        </p:nvSpPr>
        <p:spPr>
          <a:xfrm>
            <a:off x="425463" y="977832"/>
            <a:ext cx="8006156" cy="44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Tracking the attention history</a:t>
            </a:r>
          </a:p>
        </p:txBody>
      </p:sp>
      <p:sp>
        <p:nvSpPr>
          <p:cNvPr id="15" name="標題 20">
            <a:extLst>
              <a:ext uri="{FF2B5EF4-FFF2-40B4-BE49-F238E27FC236}">
                <a16:creationId xmlns:a16="http://schemas.microsoft.com/office/drawing/2014/main" id="{A3694B14-868F-0049-BFEB-609C603B831E}"/>
              </a:ext>
            </a:extLst>
          </p:cNvPr>
          <p:cNvSpPr txBox="1">
            <a:spLocks/>
          </p:cNvSpPr>
          <p:nvPr/>
        </p:nvSpPr>
        <p:spPr>
          <a:xfrm>
            <a:off x="450023" y="1618924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2000" b="1" dirty="0">
                <a:solidFill>
                  <a:srgbClr val="C00000"/>
                </a:solidFill>
              </a:rPr>
              <a:t>Word-based coverage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77E280E2-5574-9A4D-AD11-3C86DBE06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07" t="23005" r="2350" b="24068"/>
          <a:stretch/>
        </p:blipFill>
        <p:spPr>
          <a:xfrm>
            <a:off x="5064345" y="2429410"/>
            <a:ext cx="3225800" cy="2182452"/>
          </a:xfrm>
          <a:prstGeom prst="rect">
            <a:avLst/>
          </a:prstGeom>
        </p:spPr>
      </p:pic>
      <p:sp>
        <p:nvSpPr>
          <p:cNvPr id="17" name="框架 16">
            <a:extLst>
              <a:ext uri="{FF2B5EF4-FFF2-40B4-BE49-F238E27FC236}">
                <a16:creationId xmlns:a16="http://schemas.microsoft.com/office/drawing/2014/main" id="{191CE23F-B40D-674A-A092-7200EA676DD6}"/>
              </a:ext>
            </a:extLst>
          </p:cNvPr>
          <p:cNvSpPr/>
          <p:nvPr/>
        </p:nvSpPr>
        <p:spPr>
          <a:xfrm>
            <a:off x="4878480" y="2832032"/>
            <a:ext cx="2181537" cy="584792"/>
          </a:xfrm>
          <a:prstGeom prst="frame">
            <a:avLst>
              <a:gd name="adj1" fmla="val 79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C00000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CF6FFB4-E0B3-3447-8F40-FC91DB467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23" y="2209832"/>
            <a:ext cx="3770786" cy="1955836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7AA15B92-D5C2-F64A-8879-BF7B7228DB88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41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BF9D126-F71D-844F-AA87-2A4092A20682}"/>
              </a:ext>
            </a:extLst>
          </p:cNvPr>
          <p:cNvSpPr/>
          <p:nvPr/>
        </p:nvSpPr>
        <p:spPr>
          <a:xfrm>
            <a:off x="669853" y="467833"/>
            <a:ext cx="2371060" cy="850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64549BB-C0CA-D445-9042-F2950D5FDFCA}"/>
              </a:ext>
            </a:extLst>
          </p:cNvPr>
          <p:cNvSpPr/>
          <p:nvPr/>
        </p:nvSpPr>
        <p:spPr>
          <a:xfrm>
            <a:off x="450023" y="0"/>
            <a:ext cx="1697755" cy="13184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 Coverage mechanism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D73C284-5930-8642-BBA9-D3873EC5C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345" y="283683"/>
            <a:ext cx="3225800" cy="1854200"/>
          </a:xfrm>
          <a:prstGeom prst="rect">
            <a:avLst/>
          </a:prstGeom>
        </p:spPr>
      </p:pic>
      <p:sp>
        <p:nvSpPr>
          <p:cNvPr id="13" name="標題 20">
            <a:extLst>
              <a:ext uri="{FF2B5EF4-FFF2-40B4-BE49-F238E27FC236}">
                <a16:creationId xmlns:a16="http://schemas.microsoft.com/office/drawing/2014/main" id="{A63574DB-5BC8-CA44-A36E-C78BA894301E}"/>
              </a:ext>
            </a:extLst>
          </p:cNvPr>
          <p:cNvSpPr txBox="1">
            <a:spLocks/>
          </p:cNvSpPr>
          <p:nvPr/>
        </p:nvSpPr>
        <p:spPr>
          <a:xfrm>
            <a:off x="425463" y="977832"/>
            <a:ext cx="8006156" cy="44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Tracking the attention history</a:t>
            </a:r>
          </a:p>
        </p:txBody>
      </p:sp>
      <p:sp>
        <p:nvSpPr>
          <p:cNvPr id="15" name="標題 20">
            <a:extLst>
              <a:ext uri="{FF2B5EF4-FFF2-40B4-BE49-F238E27FC236}">
                <a16:creationId xmlns:a16="http://schemas.microsoft.com/office/drawing/2014/main" id="{A3694B14-868F-0049-BFEB-609C603B831E}"/>
              </a:ext>
            </a:extLst>
          </p:cNvPr>
          <p:cNvSpPr txBox="1">
            <a:spLocks/>
          </p:cNvSpPr>
          <p:nvPr/>
        </p:nvSpPr>
        <p:spPr>
          <a:xfrm>
            <a:off x="450023" y="1618924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2000" b="1" dirty="0">
                <a:solidFill>
                  <a:srgbClr val="C00000"/>
                </a:solidFill>
              </a:rPr>
              <a:t>Aspect-based coverage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77E280E2-5574-9A4D-AD11-3C86DBE06B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07" t="23005" r="2350" b="24068"/>
          <a:stretch/>
        </p:blipFill>
        <p:spPr>
          <a:xfrm>
            <a:off x="5064345" y="2429410"/>
            <a:ext cx="3225800" cy="2182452"/>
          </a:xfrm>
          <a:prstGeom prst="rect">
            <a:avLst/>
          </a:prstGeom>
        </p:spPr>
      </p:pic>
      <p:sp>
        <p:nvSpPr>
          <p:cNvPr id="17" name="框架 16">
            <a:extLst>
              <a:ext uri="{FF2B5EF4-FFF2-40B4-BE49-F238E27FC236}">
                <a16:creationId xmlns:a16="http://schemas.microsoft.com/office/drawing/2014/main" id="{191CE23F-B40D-674A-A092-7200EA676DD6}"/>
              </a:ext>
            </a:extLst>
          </p:cNvPr>
          <p:cNvSpPr/>
          <p:nvPr/>
        </p:nvSpPr>
        <p:spPr>
          <a:xfrm>
            <a:off x="4878480" y="2832032"/>
            <a:ext cx="2181537" cy="584792"/>
          </a:xfrm>
          <a:prstGeom prst="frame">
            <a:avLst>
              <a:gd name="adj1" fmla="val 79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rgbClr val="C0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D8A3267-5FCB-6545-9C75-164B0003D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751" y="1953591"/>
            <a:ext cx="1780912" cy="62373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EDF69E3-C4BB-C54E-9AF4-1A03E21D2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56" y="2645421"/>
            <a:ext cx="1616773" cy="68938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AD0BB53-E16C-F940-8868-16ED7254AF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556" y="3404156"/>
            <a:ext cx="3512582" cy="36110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6B729745-C8BE-3545-9371-FF188D7B7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751" y="3833363"/>
            <a:ext cx="2667264" cy="993043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AE813C4B-0BCA-4745-A5F4-E01550F892F1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22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389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Aspect Coherence &amp; Improving Consistency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0BC7FD3-58C3-CA43-95AF-5FFA6861F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12" y="965810"/>
            <a:ext cx="3535353" cy="1976457"/>
          </a:xfrm>
          <a:prstGeom prst="rect">
            <a:avLst/>
          </a:prstGeom>
        </p:spPr>
      </p:pic>
      <p:sp>
        <p:nvSpPr>
          <p:cNvPr id="18" name="標題 20">
            <a:extLst>
              <a:ext uri="{FF2B5EF4-FFF2-40B4-BE49-F238E27FC236}">
                <a16:creationId xmlns:a16="http://schemas.microsoft.com/office/drawing/2014/main" id="{7A02AA7F-AB68-7D42-9779-8E13F417C55A}"/>
              </a:ext>
            </a:extLst>
          </p:cNvPr>
          <p:cNvSpPr txBox="1">
            <a:spLocks/>
          </p:cNvSpPr>
          <p:nvPr/>
        </p:nvSpPr>
        <p:spPr>
          <a:xfrm>
            <a:off x="302713" y="3285097"/>
            <a:ext cx="8006156" cy="44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 Extract the attribute words from product specifications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For example: (material: glass)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C23FBEC-719C-4B41-A99C-DA40E9ECD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0286" y="3577595"/>
            <a:ext cx="1955800" cy="4064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15B9E3B6-45D9-6745-A0E1-4B7E0C970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949" y="2362200"/>
            <a:ext cx="1676400" cy="419100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14D7894C-78AA-7B41-BE5B-A36951A3B950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23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085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>
            <a:extLst>
              <a:ext uri="{FF2B5EF4-FFF2-40B4-BE49-F238E27FC236}">
                <a16:creationId xmlns:a16="http://schemas.microsoft.com/office/drawing/2014/main" id="{F27B3526-F5E5-3F40-A32B-9B91976DBAA9}"/>
              </a:ext>
            </a:extLst>
          </p:cNvPr>
          <p:cNvSpPr/>
          <p:nvPr/>
        </p:nvSpPr>
        <p:spPr>
          <a:xfrm>
            <a:off x="7357923" y="-1006878"/>
            <a:ext cx="2446437" cy="2119102"/>
          </a:xfrm>
          <a:prstGeom prst="round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B24E2359-708B-9540-AD29-26EE2A001202}"/>
              </a:ext>
            </a:extLst>
          </p:cNvPr>
          <p:cNvSpPr/>
          <p:nvPr/>
        </p:nvSpPr>
        <p:spPr>
          <a:xfrm>
            <a:off x="-3177197" y="1243174"/>
            <a:ext cx="4869712" cy="2425059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1" name="標題 20">
            <a:extLst>
              <a:ext uri="{FF2B5EF4-FFF2-40B4-BE49-F238E27FC236}">
                <a16:creationId xmlns:a16="http://schemas.microsoft.com/office/drawing/2014/main" id="{363C8F28-EED5-2148-A5E2-2D9DD387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087" y="584779"/>
            <a:ext cx="7704000" cy="320400"/>
          </a:xfrm>
        </p:spPr>
        <p:txBody>
          <a:bodyPr/>
          <a:lstStyle/>
          <a:p>
            <a:r>
              <a:rPr lang="en-US" altLang="zh-TW" sz="4000" b="1" dirty="0">
                <a:solidFill>
                  <a:schemeClr val="tx1">
                    <a:lumMod val="50000"/>
                  </a:schemeClr>
                </a:solidFill>
              </a:rPr>
              <a:t>Outline</a:t>
            </a:r>
            <a:endParaRPr lang="zh-TW" alt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Google Shape;160;p19">
            <a:extLst>
              <a:ext uri="{FF2B5EF4-FFF2-40B4-BE49-F238E27FC236}">
                <a16:creationId xmlns:a16="http://schemas.microsoft.com/office/drawing/2014/main" id="{C2ADC2A3-5903-4746-88DB-B94094289CB0}"/>
              </a:ext>
            </a:extLst>
          </p:cNvPr>
          <p:cNvSpPr txBox="1">
            <a:spLocks noGrp="1"/>
          </p:cNvSpPr>
          <p:nvPr/>
        </p:nvSpPr>
        <p:spPr>
          <a:xfrm>
            <a:off x="-129193" y="1243174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01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6" name="Google Shape;157;p19">
            <a:extLst>
              <a:ext uri="{FF2B5EF4-FFF2-40B4-BE49-F238E27FC236}">
                <a16:creationId xmlns:a16="http://schemas.microsoft.com/office/drawing/2014/main" id="{678604CF-B6FE-534F-B90B-4241CE9494C5}"/>
              </a:ext>
            </a:extLst>
          </p:cNvPr>
          <p:cNvSpPr txBox="1">
            <a:spLocks noGrp="1"/>
          </p:cNvSpPr>
          <p:nvPr/>
        </p:nvSpPr>
        <p:spPr>
          <a:xfrm flipH="1">
            <a:off x="1811829" y="1368441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Introduction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8" name="Google Shape;160;p19">
            <a:extLst>
              <a:ext uri="{FF2B5EF4-FFF2-40B4-BE49-F238E27FC236}">
                <a16:creationId xmlns:a16="http://schemas.microsoft.com/office/drawing/2014/main" id="{B6F7CE37-2431-8B46-AF25-03DDF2240775}"/>
              </a:ext>
            </a:extLst>
          </p:cNvPr>
          <p:cNvSpPr txBox="1">
            <a:spLocks noGrp="1"/>
          </p:cNvSpPr>
          <p:nvPr/>
        </p:nvSpPr>
        <p:spPr>
          <a:xfrm>
            <a:off x="-104385" y="2422152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02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9" name="Google Shape;157;p19">
            <a:extLst>
              <a:ext uri="{FF2B5EF4-FFF2-40B4-BE49-F238E27FC236}">
                <a16:creationId xmlns:a16="http://schemas.microsoft.com/office/drawing/2014/main" id="{4819E521-84D1-534B-8165-223F4247DFDA}"/>
              </a:ext>
            </a:extLst>
          </p:cNvPr>
          <p:cNvSpPr txBox="1">
            <a:spLocks noGrp="1"/>
          </p:cNvSpPr>
          <p:nvPr/>
        </p:nvSpPr>
        <p:spPr>
          <a:xfrm flipH="1">
            <a:off x="1836637" y="2547419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Method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10" name="Google Shape;160;p19">
            <a:extLst>
              <a:ext uri="{FF2B5EF4-FFF2-40B4-BE49-F238E27FC236}">
                <a16:creationId xmlns:a16="http://schemas.microsoft.com/office/drawing/2014/main" id="{88CC962E-830F-9940-8643-E5DB53C19BFA}"/>
              </a:ext>
            </a:extLst>
          </p:cNvPr>
          <p:cNvSpPr txBox="1">
            <a:spLocks noGrp="1"/>
          </p:cNvSpPr>
          <p:nvPr/>
        </p:nvSpPr>
        <p:spPr>
          <a:xfrm>
            <a:off x="4203532" y="2161828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03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1" name="Google Shape;157;p19">
            <a:extLst>
              <a:ext uri="{FF2B5EF4-FFF2-40B4-BE49-F238E27FC236}">
                <a16:creationId xmlns:a16="http://schemas.microsoft.com/office/drawing/2014/main" id="{F17BBAE0-49AB-B947-9E23-3EAC324BB191}"/>
              </a:ext>
            </a:extLst>
          </p:cNvPr>
          <p:cNvSpPr txBox="1">
            <a:spLocks noGrp="1"/>
          </p:cNvSpPr>
          <p:nvPr/>
        </p:nvSpPr>
        <p:spPr>
          <a:xfrm flipH="1">
            <a:off x="6027594" y="2287095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accent4">
                    <a:lumMod val="90000"/>
                  </a:schemeClr>
                </a:solidFill>
                <a:latin typeface="Lilita One"/>
                <a:sym typeface="Lilita One"/>
              </a:rPr>
              <a:t>Experiment</a:t>
            </a:r>
            <a:endParaRPr sz="3200" dirty="0">
              <a:solidFill>
                <a:schemeClr val="accent4">
                  <a:lumMod val="90000"/>
                </a:schemeClr>
              </a:solidFill>
              <a:latin typeface="Lilita One"/>
              <a:sym typeface="Lilita One"/>
            </a:endParaRPr>
          </a:p>
        </p:txBody>
      </p:sp>
      <p:sp>
        <p:nvSpPr>
          <p:cNvPr id="12" name="Google Shape;160;p19">
            <a:extLst>
              <a:ext uri="{FF2B5EF4-FFF2-40B4-BE49-F238E27FC236}">
                <a16:creationId xmlns:a16="http://schemas.microsoft.com/office/drawing/2014/main" id="{18C9AB13-0A28-B948-8E51-BCC7021EB0A8}"/>
              </a:ext>
            </a:extLst>
          </p:cNvPr>
          <p:cNvSpPr txBox="1">
            <a:spLocks noGrp="1"/>
          </p:cNvSpPr>
          <p:nvPr/>
        </p:nvSpPr>
        <p:spPr>
          <a:xfrm>
            <a:off x="4204815" y="3340863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04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3" name="Google Shape;157;p19">
            <a:extLst>
              <a:ext uri="{FF2B5EF4-FFF2-40B4-BE49-F238E27FC236}">
                <a16:creationId xmlns:a16="http://schemas.microsoft.com/office/drawing/2014/main" id="{D8DD7152-D54C-B246-ACAF-B47AD0E959DF}"/>
              </a:ext>
            </a:extLst>
          </p:cNvPr>
          <p:cNvSpPr txBox="1">
            <a:spLocks noGrp="1"/>
          </p:cNvSpPr>
          <p:nvPr/>
        </p:nvSpPr>
        <p:spPr>
          <a:xfrm flipH="1">
            <a:off x="6028877" y="3466130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Conclusion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</p:spTree>
    <p:extLst>
      <p:ext uri="{BB962C8B-B14F-4D97-AF65-F5344CB8AC3E}">
        <p14:creationId xmlns:p14="http://schemas.microsoft.com/office/powerpoint/2010/main" val="4057856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Dataset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51996F8-FF77-1F46-B22C-0E1EBB57C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876152"/>
            <a:ext cx="7505700" cy="2413000"/>
          </a:xfrm>
          <a:prstGeom prst="rect">
            <a:avLst/>
          </a:prstGeom>
        </p:spPr>
      </p:pic>
      <p:sp>
        <p:nvSpPr>
          <p:cNvPr id="11" name="標題 20">
            <a:extLst>
              <a:ext uri="{FF2B5EF4-FFF2-40B4-BE49-F238E27FC236}">
                <a16:creationId xmlns:a16="http://schemas.microsoft.com/office/drawing/2014/main" id="{02A5E2F3-6577-C945-9B80-F9B4703C9086}"/>
              </a:ext>
            </a:extLst>
          </p:cNvPr>
          <p:cNvSpPr txBox="1">
            <a:spLocks/>
          </p:cNvSpPr>
          <p:nvPr/>
        </p:nvSpPr>
        <p:spPr>
          <a:xfrm>
            <a:off x="318694" y="3478999"/>
            <a:ext cx="8006156" cy="442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 10.6 product aspects on average for each category 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1">
                    <a:lumMod val="50000"/>
                  </a:schemeClr>
                </a:solidFill>
                <a:latin typeface="Cambria Math" panose="02040503050406030204" pitchFamily="18" charset="0"/>
              </a:rPr>
              <a:t> For each product aspect,  30.9 aspect keywords on average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DEFF8C7-B285-1645-8254-90DAEAA9E2AA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25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315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Experimental Results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658EE1-4566-6A4B-BF6F-0EA2215B0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89" y="1176855"/>
            <a:ext cx="7188200" cy="30226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3909C64-A5BB-7042-BB15-13A9F0DA25C0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26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7647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Experimental Results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07E1239-9C0A-F241-A4BF-897B3FAE4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8643"/>
            <a:ext cx="9144000" cy="254621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EC5A0A1-8B52-0941-A549-F4CF70620079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27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4777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Importance and Readability Analysis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1DD66E4-094B-8F4F-B65C-D56C8BA55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77900"/>
            <a:ext cx="7467600" cy="31877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12F30E1-2944-C24D-92C6-7CAD69F86917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28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62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>
            <a:extLst>
              <a:ext uri="{FF2B5EF4-FFF2-40B4-BE49-F238E27FC236}">
                <a16:creationId xmlns:a16="http://schemas.microsoft.com/office/drawing/2014/main" id="{F27B3526-F5E5-3F40-A32B-9B91976DBAA9}"/>
              </a:ext>
            </a:extLst>
          </p:cNvPr>
          <p:cNvSpPr/>
          <p:nvPr/>
        </p:nvSpPr>
        <p:spPr>
          <a:xfrm>
            <a:off x="7357923" y="-1006878"/>
            <a:ext cx="2446437" cy="2119102"/>
          </a:xfrm>
          <a:prstGeom prst="round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B24E2359-708B-9540-AD29-26EE2A001202}"/>
              </a:ext>
            </a:extLst>
          </p:cNvPr>
          <p:cNvSpPr/>
          <p:nvPr/>
        </p:nvSpPr>
        <p:spPr>
          <a:xfrm>
            <a:off x="-3177197" y="1243174"/>
            <a:ext cx="4869712" cy="2425059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1" name="標題 20">
            <a:extLst>
              <a:ext uri="{FF2B5EF4-FFF2-40B4-BE49-F238E27FC236}">
                <a16:creationId xmlns:a16="http://schemas.microsoft.com/office/drawing/2014/main" id="{363C8F28-EED5-2148-A5E2-2D9DD387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087" y="584779"/>
            <a:ext cx="7704000" cy="320400"/>
          </a:xfrm>
        </p:spPr>
        <p:txBody>
          <a:bodyPr/>
          <a:lstStyle/>
          <a:p>
            <a:r>
              <a:rPr lang="en-US" altLang="zh-TW" sz="4000" b="1" dirty="0">
                <a:solidFill>
                  <a:schemeClr val="tx1">
                    <a:lumMod val="50000"/>
                  </a:schemeClr>
                </a:solidFill>
              </a:rPr>
              <a:t>Outline</a:t>
            </a:r>
            <a:endParaRPr lang="zh-TW" alt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Google Shape;160;p19">
            <a:extLst>
              <a:ext uri="{FF2B5EF4-FFF2-40B4-BE49-F238E27FC236}">
                <a16:creationId xmlns:a16="http://schemas.microsoft.com/office/drawing/2014/main" id="{C2ADC2A3-5903-4746-88DB-B94094289CB0}"/>
              </a:ext>
            </a:extLst>
          </p:cNvPr>
          <p:cNvSpPr txBox="1">
            <a:spLocks noGrp="1"/>
          </p:cNvSpPr>
          <p:nvPr/>
        </p:nvSpPr>
        <p:spPr>
          <a:xfrm>
            <a:off x="-129193" y="1243174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01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6" name="Google Shape;157;p19">
            <a:extLst>
              <a:ext uri="{FF2B5EF4-FFF2-40B4-BE49-F238E27FC236}">
                <a16:creationId xmlns:a16="http://schemas.microsoft.com/office/drawing/2014/main" id="{678604CF-B6FE-534F-B90B-4241CE9494C5}"/>
              </a:ext>
            </a:extLst>
          </p:cNvPr>
          <p:cNvSpPr txBox="1">
            <a:spLocks noGrp="1"/>
          </p:cNvSpPr>
          <p:nvPr/>
        </p:nvSpPr>
        <p:spPr>
          <a:xfrm flipH="1">
            <a:off x="1811829" y="1368441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accent4">
                    <a:lumMod val="90000"/>
                  </a:schemeClr>
                </a:solidFill>
                <a:latin typeface="Lilita One"/>
                <a:sym typeface="Lilita One"/>
              </a:rPr>
              <a:t>Introduction</a:t>
            </a:r>
            <a:endParaRPr sz="3200" dirty="0">
              <a:solidFill>
                <a:schemeClr val="accent4">
                  <a:lumMod val="90000"/>
                </a:schemeClr>
              </a:solidFill>
              <a:latin typeface="Lilita One"/>
              <a:sym typeface="Lilita One"/>
            </a:endParaRPr>
          </a:p>
        </p:txBody>
      </p:sp>
      <p:sp>
        <p:nvSpPr>
          <p:cNvPr id="8" name="Google Shape;160;p19">
            <a:extLst>
              <a:ext uri="{FF2B5EF4-FFF2-40B4-BE49-F238E27FC236}">
                <a16:creationId xmlns:a16="http://schemas.microsoft.com/office/drawing/2014/main" id="{B6F7CE37-2431-8B46-AF25-03DDF2240775}"/>
              </a:ext>
            </a:extLst>
          </p:cNvPr>
          <p:cNvSpPr txBox="1">
            <a:spLocks noGrp="1"/>
          </p:cNvSpPr>
          <p:nvPr/>
        </p:nvSpPr>
        <p:spPr>
          <a:xfrm>
            <a:off x="-104385" y="2422152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02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9" name="Google Shape;157;p19">
            <a:extLst>
              <a:ext uri="{FF2B5EF4-FFF2-40B4-BE49-F238E27FC236}">
                <a16:creationId xmlns:a16="http://schemas.microsoft.com/office/drawing/2014/main" id="{4819E521-84D1-534B-8165-223F4247DFDA}"/>
              </a:ext>
            </a:extLst>
          </p:cNvPr>
          <p:cNvSpPr txBox="1">
            <a:spLocks noGrp="1"/>
          </p:cNvSpPr>
          <p:nvPr/>
        </p:nvSpPr>
        <p:spPr>
          <a:xfrm flipH="1">
            <a:off x="1836637" y="2547419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Method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10" name="Google Shape;160;p19">
            <a:extLst>
              <a:ext uri="{FF2B5EF4-FFF2-40B4-BE49-F238E27FC236}">
                <a16:creationId xmlns:a16="http://schemas.microsoft.com/office/drawing/2014/main" id="{88CC962E-830F-9940-8643-E5DB53C19BFA}"/>
              </a:ext>
            </a:extLst>
          </p:cNvPr>
          <p:cNvSpPr txBox="1">
            <a:spLocks noGrp="1"/>
          </p:cNvSpPr>
          <p:nvPr/>
        </p:nvSpPr>
        <p:spPr>
          <a:xfrm>
            <a:off x="4203532" y="2161828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03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1" name="Google Shape;157;p19">
            <a:extLst>
              <a:ext uri="{FF2B5EF4-FFF2-40B4-BE49-F238E27FC236}">
                <a16:creationId xmlns:a16="http://schemas.microsoft.com/office/drawing/2014/main" id="{F17BBAE0-49AB-B947-9E23-3EAC324BB191}"/>
              </a:ext>
            </a:extLst>
          </p:cNvPr>
          <p:cNvSpPr txBox="1">
            <a:spLocks noGrp="1"/>
          </p:cNvSpPr>
          <p:nvPr/>
        </p:nvSpPr>
        <p:spPr>
          <a:xfrm flipH="1">
            <a:off x="6027594" y="2287095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Experiment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12" name="Google Shape;160;p19">
            <a:extLst>
              <a:ext uri="{FF2B5EF4-FFF2-40B4-BE49-F238E27FC236}">
                <a16:creationId xmlns:a16="http://schemas.microsoft.com/office/drawing/2014/main" id="{18C9AB13-0A28-B948-8E51-BCC7021EB0A8}"/>
              </a:ext>
            </a:extLst>
          </p:cNvPr>
          <p:cNvSpPr txBox="1">
            <a:spLocks noGrp="1"/>
          </p:cNvSpPr>
          <p:nvPr/>
        </p:nvSpPr>
        <p:spPr>
          <a:xfrm>
            <a:off x="4204815" y="3340863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04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3" name="Google Shape;157;p19">
            <a:extLst>
              <a:ext uri="{FF2B5EF4-FFF2-40B4-BE49-F238E27FC236}">
                <a16:creationId xmlns:a16="http://schemas.microsoft.com/office/drawing/2014/main" id="{D8DD7152-D54C-B246-ACAF-B47AD0E959DF}"/>
              </a:ext>
            </a:extLst>
          </p:cNvPr>
          <p:cNvSpPr txBox="1">
            <a:spLocks noGrp="1"/>
          </p:cNvSpPr>
          <p:nvPr/>
        </p:nvSpPr>
        <p:spPr>
          <a:xfrm flipH="1">
            <a:off x="6028877" y="3466130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Conclusion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</p:spTree>
    <p:extLst>
      <p:ext uri="{BB962C8B-B14F-4D97-AF65-F5344CB8AC3E}">
        <p14:creationId xmlns:p14="http://schemas.microsoft.com/office/powerpoint/2010/main" val="114984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標題 20">
            <a:extLst>
              <a:ext uri="{FF2B5EF4-FFF2-40B4-BE49-F238E27FC236}">
                <a16:creationId xmlns:a16="http://schemas.microsoft.com/office/drawing/2014/main" id="{4507989B-12FB-FF4C-9CE5-898AB9E1CF2A}"/>
              </a:ext>
            </a:extLst>
          </p:cNvPr>
          <p:cNvSpPr txBox="1">
            <a:spLocks/>
          </p:cNvSpPr>
          <p:nvPr/>
        </p:nvSpPr>
        <p:spPr>
          <a:xfrm>
            <a:off x="302713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algn="l"/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Non-Redundancy Analysis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029E869-DBF8-F543-8F37-563C52AD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958850"/>
            <a:ext cx="6908800" cy="32258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B19E053E-697E-7942-9CE8-A2155D8004E1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29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765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>
            <a:extLst>
              <a:ext uri="{FF2B5EF4-FFF2-40B4-BE49-F238E27FC236}">
                <a16:creationId xmlns:a16="http://schemas.microsoft.com/office/drawing/2014/main" id="{F27B3526-F5E5-3F40-A32B-9B91976DBAA9}"/>
              </a:ext>
            </a:extLst>
          </p:cNvPr>
          <p:cNvSpPr/>
          <p:nvPr/>
        </p:nvSpPr>
        <p:spPr>
          <a:xfrm>
            <a:off x="7357923" y="-1006878"/>
            <a:ext cx="2446437" cy="2119102"/>
          </a:xfrm>
          <a:prstGeom prst="round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B24E2359-708B-9540-AD29-26EE2A001202}"/>
              </a:ext>
            </a:extLst>
          </p:cNvPr>
          <p:cNvSpPr/>
          <p:nvPr/>
        </p:nvSpPr>
        <p:spPr>
          <a:xfrm>
            <a:off x="-3177197" y="1243174"/>
            <a:ext cx="4869712" cy="2425059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1" name="標題 20">
            <a:extLst>
              <a:ext uri="{FF2B5EF4-FFF2-40B4-BE49-F238E27FC236}">
                <a16:creationId xmlns:a16="http://schemas.microsoft.com/office/drawing/2014/main" id="{363C8F28-EED5-2148-A5E2-2D9DD387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087" y="584779"/>
            <a:ext cx="7704000" cy="320400"/>
          </a:xfrm>
        </p:spPr>
        <p:txBody>
          <a:bodyPr/>
          <a:lstStyle/>
          <a:p>
            <a:r>
              <a:rPr lang="en-US" altLang="zh-TW" sz="4000" b="1" dirty="0">
                <a:solidFill>
                  <a:schemeClr val="tx1">
                    <a:lumMod val="50000"/>
                  </a:schemeClr>
                </a:solidFill>
              </a:rPr>
              <a:t>Outline</a:t>
            </a:r>
            <a:endParaRPr lang="zh-TW" alt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Google Shape;160;p19">
            <a:extLst>
              <a:ext uri="{FF2B5EF4-FFF2-40B4-BE49-F238E27FC236}">
                <a16:creationId xmlns:a16="http://schemas.microsoft.com/office/drawing/2014/main" id="{C2ADC2A3-5903-4746-88DB-B94094289CB0}"/>
              </a:ext>
            </a:extLst>
          </p:cNvPr>
          <p:cNvSpPr txBox="1">
            <a:spLocks noGrp="1"/>
          </p:cNvSpPr>
          <p:nvPr/>
        </p:nvSpPr>
        <p:spPr>
          <a:xfrm>
            <a:off x="-129193" y="1243174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01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6" name="Google Shape;157;p19">
            <a:extLst>
              <a:ext uri="{FF2B5EF4-FFF2-40B4-BE49-F238E27FC236}">
                <a16:creationId xmlns:a16="http://schemas.microsoft.com/office/drawing/2014/main" id="{678604CF-B6FE-534F-B90B-4241CE9494C5}"/>
              </a:ext>
            </a:extLst>
          </p:cNvPr>
          <p:cNvSpPr txBox="1">
            <a:spLocks noGrp="1"/>
          </p:cNvSpPr>
          <p:nvPr/>
        </p:nvSpPr>
        <p:spPr>
          <a:xfrm flipH="1">
            <a:off x="1811829" y="1368441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Introduction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8" name="Google Shape;160;p19">
            <a:extLst>
              <a:ext uri="{FF2B5EF4-FFF2-40B4-BE49-F238E27FC236}">
                <a16:creationId xmlns:a16="http://schemas.microsoft.com/office/drawing/2014/main" id="{B6F7CE37-2431-8B46-AF25-03DDF2240775}"/>
              </a:ext>
            </a:extLst>
          </p:cNvPr>
          <p:cNvSpPr txBox="1">
            <a:spLocks noGrp="1"/>
          </p:cNvSpPr>
          <p:nvPr/>
        </p:nvSpPr>
        <p:spPr>
          <a:xfrm>
            <a:off x="-104385" y="2422152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02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9" name="Google Shape;157;p19">
            <a:extLst>
              <a:ext uri="{FF2B5EF4-FFF2-40B4-BE49-F238E27FC236}">
                <a16:creationId xmlns:a16="http://schemas.microsoft.com/office/drawing/2014/main" id="{4819E521-84D1-534B-8165-223F4247DFDA}"/>
              </a:ext>
            </a:extLst>
          </p:cNvPr>
          <p:cNvSpPr txBox="1">
            <a:spLocks noGrp="1"/>
          </p:cNvSpPr>
          <p:nvPr/>
        </p:nvSpPr>
        <p:spPr>
          <a:xfrm flipH="1">
            <a:off x="1836637" y="2547419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Method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10" name="Google Shape;160;p19">
            <a:extLst>
              <a:ext uri="{FF2B5EF4-FFF2-40B4-BE49-F238E27FC236}">
                <a16:creationId xmlns:a16="http://schemas.microsoft.com/office/drawing/2014/main" id="{88CC962E-830F-9940-8643-E5DB53C19BFA}"/>
              </a:ext>
            </a:extLst>
          </p:cNvPr>
          <p:cNvSpPr txBox="1">
            <a:spLocks noGrp="1"/>
          </p:cNvSpPr>
          <p:nvPr/>
        </p:nvSpPr>
        <p:spPr>
          <a:xfrm>
            <a:off x="4203532" y="2161828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03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1" name="Google Shape;157;p19">
            <a:extLst>
              <a:ext uri="{FF2B5EF4-FFF2-40B4-BE49-F238E27FC236}">
                <a16:creationId xmlns:a16="http://schemas.microsoft.com/office/drawing/2014/main" id="{F17BBAE0-49AB-B947-9E23-3EAC324BB191}"/>
              </a:ext>
            </a:extLst>
          </p:cNvPr>
          <p:cNvSpPr txBox="1">
            <a:spLocks noGrp="1"/>
          </p:cNvSpPr>
          <p:nvPr/>
        </p:nvSpPr>
        <p:spPr>
          <a:xfrm flipH="1">
            <a:off x="6027594" y="2287095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Experiment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12" name="Google Shape;160;p19">
            <a:extLst>
              <a:ext uri="{FF2B5EF4-FFF2-40B4-BE49-F238E27FC236}">
                <a16:creationId xmlns:a16="http://schemas.microsoft.com/office/drawing/2014/main" id="{18C9AB13-0A28-B948-8E51-BCC7021EB0A8}"/>
              </a:ext>
            </a:extLst>
          </p:cNvPr>
          <p:cNvSpPr txBox="1">
            <a:spLocks noGrp="1"/>
          </p:cNvSpPr>
          <p:nvPr/>
        </p:nvSpPr>
        <p:spPr>
          <a:xfrm>
            <a:off x="4204815" y="3340863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04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3" name="Google Shape;157;p19">
            <a:extLst>
              <a:ext uri="{FF2B5EF4-FFF2-40B4-BE49-F238E27FC236}">
                <a16:creationId xmlns:a16="http://schemas.microsoft.com/office/drawing/2014/main" id="{D8DD7152-D54C-B246-ACAF-B47AD0E959DF}"/>
              </a:ext>
            </a:extLst>
          </p:cNvPr>
          <p:cNvSpPr txBox="1">
            <a:spLocks noGrp="1"/>
          </p:cNvSpPr>
          <p:nvPr/>
        </p:nvSpPr>
        <p:spPr>
          <a:xfrm flipH="1">
            <a:off x="6028877" y="3466130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accent4">
                    <a:lumMod val="90000"/>
                  </a:schemeClr>
                </a:solidFill>
                <a:latin typeface="Lilita One"/>
                <a:sym typeface="Lilita One"/>
              </a:rPr>
              <a:t>Conclusion</a:t>
            </a:r>
            <a:endParaRPr sz="3200" dirty="0">
              <a:solidFill>
                <a:schemeClr val="accent4">
                  <a:lumMod val="90000"/>
                </a:schemeClr>
              </a:solidFill>
              <a:latin typeface="Lilita One"/>
              <a:sym typeface="Lilita One"/>
            </a:endParaRPr>
          </a:p>
        </p:txBody>
      </p:sp>
    </p:spTree>
    <p:extLst>
      <p:ext uri="{BB962C8B-B14F-4D97-AF65-F5344CB8AC3E}">
        <p14:creationId xmlns:p14="http://schemas.microsoft.com/office/powerpoint/2010/main" val="17559274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圓角矩形 27">
            <a:extLst>
              <a:ext uri="{FF2B5EF4-FFF2-40B4-BE49-F238E27FC236}">
                <a16:creationId xmlns:a16="http://schemas.microsoft.com/office/drawing/2014/main" id="{8E92CBF6-AF9A-014D-B716-924FE086100D}"/>
              </a:ext>
            </a:extLst>
          </p:cNvPr>
          <p:cNvSpPr/>
          <p:nvPr/>
        </p:nvSpPr>
        <p:spPr>
          <a:xfrm>
            <a:off x="-830959" y="-1101483"/>
            <a:ext cx="2446437" cy="2119102"/>
          </a:xfrm>
          <a:prstGeom prst="round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1" name="標題 20">
            <a:extLst>
              <a:ext uri="{FF2B5EF4-FFF2-40B4-BE49-F238E27FC236}">
                <a16:creationId xmlns:a16="http://schemas.microsoft.com/office/drawing/2014/main" id="{363C8F28-EED5-2148-A5E2-2D9DD387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51060" y="444172"/>
            <a:ext cx="7704000" cy="320400"/>
          </a:xfrm>
        </p:spPr>
        <p:txBody>
          <a:bodyPr/>
          <a:lstStyle/>
          <a:p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5" name="標題 20">
            <a:extLst>
              <a:ext uri="{FF2B5EF4-FFF2-40B4-BE49-F238E27FC236}">
                <a16:creationId xmlns:a16="http://schemas.microsoft.com/office/drawing/2014/main" id="{248478F7-1E1A-F441-89FC-F35F1CFC5E02}"/>
              </a:ext>
            </a:extLst>
          </p:cNvPr>
          <p:cNvSpPr txBox="1">
            <a:spLocks/>
          </p:cNvSpPr>
          <p:nvPr/>
        </p:nvSpPr>
        <p:spPr>
          <a:xfrm>
            <a:off x="637953" y="1155848"/>
            <a:ext cx="8048259" cy="146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bg2"/>
                </a:solidFill>
              </a:rPr>
              <a:t>Propose a multimodal pointer-generator network and use product images in the product summarization task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bg2"/>
                </a:solidFill>
              </a:rPr>
              <a:t>Adopt aspect RAML training, aspect coverage, and aspect coherence strategies, which aim to improve importance, non-redundancy, and readability, respectively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bg2"/>
                </a:solidFill>
              </a:rPr>
              <a:t>Construct a large-scale corpus of Chinese e-commerce product summarization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7F61507-DEE6-DE40-AE4F-2C6A89D5737A}"/>
              </a:ext>
            </a:extLst>
          </p:cNvPr>
          <p:cNvSpPr txBox="1"/>
          <p:nvPr/>
        </p:nvSpPr>
        <p:spPr>
          <a:xfrm>
            <a:off x="8686212" y="473768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31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900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圓角矩形 27">
            <a:extLst>
              <a:ext uri="{FF2B5EF4-FFF2-40B4-BE49-F238E27FC236}">
                <a16:creationId xmlns:a16="http://schemas.microsoft.com/office/drawing/2014/main" id="{8E92CBF6-AF9A-014D-B716-924FE086100D}"/>
              </a:ext>
            </a:extLst>
          </p:cNvPr>
          <p:cNvSpPr/>
          <p:nvPr/>
        </p:nvSpPr>
        <p:spPr>
          <a:xfrm>
            <a:off x="-830959" y="-1101483"/>
            <a:ext cx="2446437" cy="2119102"/>
          </a:xfrm>
          <a:prstGeom prst="round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1" name="標題 20">
            <a:extLst>
              <a:ext uri="{FF2B5EF4-FFF2-40B4-BE49-F238E27FC236}">
                <a16:creationId xmlns:a16="http://schemas.microsoft.com/office/drawing/2014/main" id="{363C8F28-EED5-2148-A5E2-2D9DD387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51350"/>
            <a:ext cx="7704000" cy="320400"/>
          </a:xfrm>
        </p:spPr>
        <p:txBody>
          <a:bodyPr/>
          <a:lstStyle/>
          <a:p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Summarization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BACD80F-4FC2-C946-A745-92AF1B7293CB}"/>
              </a:ext>
            </a:extLst>
          </p:cNvPr>
          <p:cNvSpPr txBox="1"/>
          <p:nvPr/>
        </p:nvSpPr>
        <p:spPr>
          <a:xfrm>
            <a:off x="8686212" y="473768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4</a:t>
            </a:r>
            <a:endParaRPr kumimoji="1"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DE66DABE-7BF2-8747-BCFC-812540F2CC37}"/>
              </a:ext>
            </a:extLst>
          </p:cNvPr>
          <p:cNvGrpSpPr/>
          <p:nvPr/>
        </p:nvGrpSpPr>
        <p:grpSpPr>
          <a:xfrm>
            <a:off x="-2113312" y="1163432"/>
            <a:ext cx="10401074" cy="1611665"/>
            <a:chOff x="-2113312" y="1163432"/>
            <a:chExt cx="10401074" cy="1611665"/>
          </a:xfrm>
        </p:grpSpPr>
        <p:pic>
          <p:nvPicPr>
            <p:cNvPr id="34" name="圖片 33">
              <a:extLst>
                <a:ext uri="{FF2B5EF4-FFF2-40B4-BE49-F238E27FC236}">
                  <a16:creationId xmlns:a16="http://schemas.microsoft.com/office/drawing/2014/main" id="{94ACFEBE-8960-6247-9859-CFC676901F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222" t="4800" r="9403" b="59776"/>
            <a:stretch/>
          </p:blipFill>
          <p:spPr>
            <a:xfrm>
              <a:off x="1332835" y="1163432"/>
              <a:ext cx="6954927" cy="1611665"/>
            </a:xfrm>
            <a:prstGeom prst="rect">
              <a:avLst/>
            </a:prstGeom>
          </p:spPr>
        </p:pic>
        <p:sp>
          <p:nvSpPr>
            <p:cNvPr id="36" name="標題 20">
              <a:extLst>
                <a:ext uri="{FF2B5EF4-FFF2-40B4-BE49-F238E27FC236}">
                  <a16:creationId xmlns:a16="http://schemas.microsoft.com/office/drawing/2014/main" id="{52B25194-A699-3748-BDCC-C79DE656DB9A}"/>
                </a:ext>
              </a:extLst>
            </p:cNvPr>
            <p:cNvSpPr txBox="1">
              <a:spLocks/>
            </p:cNvSpPr>
            <p:nvPr/>
          </p:nvSpPr>
          <p:spPr>
            <a:xfrm>
              <a:off x="-2113312" y="1866310"/>
              <a:ext cx="5666623" cy="32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7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9pPr>
            </a:lstStyle>
            <a:p>
              <a:r>
                <a:rPr lang="en-US" altLang="zh-TW" sz="2400" b="1" dirty="0">
                  <a:solidFill>
                    <a:schemeClr val="accent3"/>
                  </a:solidFill>
                </a:rPr>
                <a:t>Long</a:t>
              </a:r>
              <a:endParaRPr lang="zh-TW" altLang="en-US" sz="28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35556C1B-60D7-8743-A68E-B921B695BFBA}"/>
              </a:ext>
            </a:extLst>
          </p:cNvPr>
          <p:cNvGrpSpPr/>
          <p:nvPr/>
        </p:nvGrpSpPr>
        <p:grpSpPr>
          <a:xfrm>
            <a:off x="-2113313" y="3071834"/>
            <a:ext cx="10401075" cy="1467294"/>
            <a:chOff x="-2113313" y="3071834"/>
            <a:chExt cx="10401075" cy="1467294"/>
          </a:xfrm>
        </p:grpSpPr>
        <p:sp>
          <p:nvSpPr>
            <p:cNvPr id="35" name="標題 20">
              <a:extLst>
                <a:ext uri="{FF2B5EF4-FFF2-40B4-BE49-F238E27FC236}">
                  <a16:creationId xmlns:a16="http://schemas.microsoft.com/office/drawing/2014/main" id="{248478F7-1E1A-F441-89FC-F35F1CFC5E02}"/>
                </a:ext>
              </a:extLst>
            </p:cNvPr>
            <p:cNvSpPr txBox="1">
              <a:spLocks/>
            </p:cNvSpPr>
            <p:nvPr/>
          </p:nvSpPr>
          <p:spPr>
            <a:xfrm>
              <a:off x="1332835" y="3071834"/>
              <a:ext cx="6954927" cy="1467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7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9pPr>
            </a:lstStyle>
            <a:p>
              <a:pPr algn="l">
                <a:spcAft>
                  <a:spcPts val="1200"/>
                </a:spcAft>
              </a:pPr>
              <a:r>
                <a:rPr lang="en-US" altLang="zh-TW" sz="2000" dirty="0">
                  <a:solidFill>
                    <a:schemeClr val="bg2"/>
                  </a:solidFill>
                </a:rPr>
                <a:t>The hotel is in a great location that near by airport,  and the room is very clean and comfortable. However, the price is a little high.</a:t>
              </a:r>
            </a:p>
          </p:txBody>
        </p:sp>
        <p:sp>
          <p:nvSpPr>
            <p:cNvPr id="37" name="標題 20">
              <a:extLst>
                <a:ext uri="{FF2B5EF4-FFF2-40B4-BE49-F238E27FC236}">
                  <a16:creationId xmlns:a16="http://schemas.microsoft.com/office/drawing/2014/main" id="{9272DA07-F7B8-AE46-BE64-EAD8C94FCB46}"/>
                </a:ext>
              </a:extLst>
            </p:cNvPr>
            <p:cNvSpPr txBox="1">
              <a:spLocks/>
            </p:cNvSpPr>
            <p:nvPr/>
          </p:nvSpPr>
          <p:spPr>
            <a:xfrm>
              <a:off x="-2113313" y="3337326"/>
              <a:ext cx="5666623" cy="32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7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Lilita One"/>
                <a:buNone/>
                <a:defRPr sz="2800" b="0" i="0" u="none" strike="noStrike" cap="none">
                  <a:solidFill>
                    <a:schemeClr val="dk1"/>
                  </a:solidFill>
                  <a:latin typeface="Lilita One"/>
                  <a:ea typeface="Lilita One"/>
                  <a:cs typeface="Lilita One"/>
                  <a:sym typeface="Lilita One"/>
                </a:defRPr>
              </a:lvl9pPr>
            </a:lstStyle>
            <a:p>
              <a:r>
                <a:rPr lang="en-US" altLang="zh-TW" sz="2400" b="1" dirty="0">
                  <a:solidFill>
                    <a:schemeClr val="accent3"/>
                  </a:solidFill>
                </a:rPr>
                <a:t>Short</a:t>
              </a:r>
              <a:endParaRPr lang="zh-TW" altLang="en-US" sz="28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8" name="向右箭號 37">
            <a:extLst>
              <a:ext uri="{FF2B5EF4-FFF2-40B4-BE49-F238E27FC236}">
                <a16:creationId xmlns:a16="http://schemas.microsoft.com/office/drawing/2014/main" id="{5F5618A8-CB01-6D42-B20B-68EF7B649F19}"/>
              </a:ext>
            </a:extLst>
          </p:cNvPr>
          <p:cNvSpPr/>
          <p:nvPr/>
        </p:nvSpPr>
        <p:spPr>
          <a:xfrm rot="5400000">
            <a:off x="611918" y="2720775"/>
            <a:ext cx="216158" cy="121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43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951E-6 L -0.08264 -0.346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-17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圓角矩形 27">
            <a:extLst>
              <a:ext uri="{FF2B5EF4-FFF2-40B4-BE49-F238E27FC236}">
                <a16:creationId xmlns:a16="http://schemas.microsoft.com/office/drawing/2014/main" id="{8E92CBF6-AF9A-014D-B716-924FE086100D}"/>
              </a:ext>
            </a:extLst>
          </p:cNvPr>
          <p:cNvSpPr/>
          <p:nvPr/>
        </p:nvSpPr>
        <p:spPr>
          <a:xfrm>
            <a:off x="-830959" y="-1101483"/>
            <a:ext cx="2446437" cy="2119102"/>
          </a:xfrm>
          <a:prstGeom prst="round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BACD80F-4FC2-C946-A745-92AF1B7293CB}"/>
              </a:ext>
            </a:extLst>
          </p:cNvPr>
          <p:cNvSpPr txBox="1"/>
          <p:nvPr/>
        </p:nvSpPr>
        <p:spPr>
          <a:xfrm>
            <a:off x="8686212" y="473768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5</a:t>
            </a:r>
            <a:endParaRPr kumimoji="1" lang="zh-TW" altLang="en-US" dirty="0"/>
          </a:p>
        </p:txBody>
      </p:sp>
      <p:sp>
        <p:nvSpPr>
          <p:cNvPr id="31" name="標題 20">
            <a:extLst>
              <a:ext uri="{FF2B5EF4-FFF2-40B4-BE49-F238E27FC236}">
                <a16:creationId xmlns:a16="http://schemas.microsoft.com/office/drawing/2014/main" id="{E5A3671D-2437-1042-92CC-13FF6F145D36}"/>
              </a:ext>
            </a:extLst>
          </p:cNvPr>
          <p:cNvSpPr txBox="1">
            <a:spLocks/>
          </p:cNvSpPr>
          <p:nvPr/>
        </p:nvSpPr>
        <p:spPr>
          <a:xfrm>
            <a:off x="-1217834" y="457992"/>
            <a:ext cx="86393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Product Summarization 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D2E52E6-52A5-6042-9336-8DFDA9D6F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13" y="1116419"/>
            <a:ext cx="4135358" cy="3338180"/>
          </a:xfrm>
          <a:prstGeom prst="rect">
            <a:avLst/>
          </a:prstGeom>
        </p:spPr>
      </p:pic>
      <p:sp>
        <p:nvSpPr>
          <p:cNvPr id="19" name="向右箭號 18">
            <a:extLst>
              <a:ext uri="{FF2B5EF4-FFF2-40B4-BE49-F238E27FC236}">
                <a16:creationId xmlns:a16="http://schemas.microsoft.com/office/drawing/2014/main" id="{7BBB64C3-98ED-B44B-B246-485C6BD4C585}"/>
              </a:ext>
            </a:extLst>
          </p:cNvPr>
          <p:cNvSpPr/>
          <p:nvPr/>
        </p:nvSpPr>
        <p:spPr>
          <a:xfrm>
            <a:off x="4556589" y="2511015"/>
            <a:ext cx="216158" cy="121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2F7DF3A-F66B-F74B-9424-7809DF99E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65" y="1903254"/>
            <a:ext cx="4080199" cy="139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圓角矩形 27">
            <a:extLst>
              <a:ext uri="{FF2B5EF4-FFF2-40B4-BE49-F238E27FC236}">
                <a16:creationId xmlns:a16="http://schemas.microsoft.com/office/drawing/2014/main" id="{8E92CBF6-AF9A-014D-B716-924FE086100D}"/>
              </a:ext>
            </a:extLst>
          </p:cNvPr>
          <p:cNvSpPr/>
          <p:nvPr/>
        </p:nvSpPr>
        <p:spPr>
          <a:xfrm>
            <a:off x="-830959" y="-1101483"/>
            <a:ext cx="2446437" cy="2119102"/>
          </a:xfrm>
          <a:prstGeom prst="round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Google Shape;180;p21">
            <a:extLst>
              <a:ext uri="{FF2B5EF4-FFF2-40B4-BE49-F238E27FC236}">
                <a16:creationId xmlns:a16="http://schemas.microsoft.com/office/drawing/2014/main" id="{60294626-1BA0-4B4E-95BA-E9C47EB7566A}"/>
              </a:ext>
            </a:extLst>
          </p:cNvPr>
          <p:cNvSpPr txBox="1">
            <a:spLocks noGrp="1"/>
          </p:cNvSpPr>
          <p:nvPr/>
        </p:nvSpPr>
        <p:spPr>
          <a:xfrm>
            <a:off x="555566" y="1408014"/>
            <a:ext cx="7997715" cy="324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Zilla Slab Light"/>
              <a:buNone/>
              <a:defRPr sz="18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Zilla Slab Light"/>
              <a:buNone/>
              <a:defRPr sz="14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rgbClr val="666666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Lilita One"/>
                <a:ea typeface="Lilita One"/>
                <a:cs typeface="Lilita One"/>
                <a:sym typeface="Lilita One"/>
              </a:rPr>
              <a:t>Problem: </a:t>
            </a:r>
          </a:p>
          <a:p>
            <a:pPr marL="0" indent="0" algn="l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Lilita One"/>
                <a:ea typeface="Lilita One"/>
                <a:cs typeface="Lilita One"/>
                <a:sym typeface="Lilita One"/>
              </a:rPr>
              <a:t>	</a:t>
            </a:r>
            <a:r>
              <a:rPr lang="en-US" dirty="0">
                <a:solidFill>
                  <a:schemeClr val="bg2"/>
                </a:solidFill>
                <a:latin typeface="Lilita One"/>
                <a:ea typeface="Lilita One"/>
                <a:cs typeface="Lilita One"/>
                <a:sym typeface="Lilita One"/>
              </a:rPr>
              <a:t>1. Do not use the products’ visual information -&gt; first impression</a:t>
            </a:r>
          </a:p>
          <a:p>
            <a:pPr marL="0" indent="0" algn="l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Lilita One"/>
                <a:ea typeface="Lilita One"/>
                <a:cs typeface="Lilita One"/>
                <a:sym typeface="Lilita One"/>
              </a:rPr>
              <a:t>	2. Do not consider the product aspects -&gt; selling point</a:t>
            </a:r>
          </a:p>
          <a:p>
            <a:pPr marL="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000" b="1" dirty="0">
                <a:solidFill>
                  <a:schemeClr val="tx1">
                    <a:lumMod val="50000"/>
                  </a:schemeClr>
                </a:solidFill>
                <a:latin typeface="Lilita One"/>
                <a:ea typeface="Lilita One"/>
                <a:cs typeface="Lilita One"/>
                <a:sym typeface="Lilita One"/>
              </a:rPr>
              <a:t>Solution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Lilita One"/>
                <a:ea typeface="Lilita One"/>
                <a:cs typeface="Lilita One"/>
                <a:sym typeface="Lilita One"/>
              </a:rPr>
              <a:t>: </a:t>
            </a:r>
            <a:r>
              <a:rPr lang="zh-TW" altLang="en-US" sz="2000" b="1" dirty="0">
                <a:solidFill>
                  <a:schemeClr val="tx1">
                    <a:lumMod val="50000"/>
                  </a:schemeClr>
                </a:solidFill>
                <a:latin typeface="Lilita One"/>
                <a:ea typeface="Lilita One"/>
                <a:cs typeface="Lilita One"/>
                <a:sym typeface="Lilita One"/>
              </a:rPr>
              <a:t> </a:t>
            </a:r>
            <a:endParaRPr lang="en-US" altLang="zh-TW" sz="2000" b="1" dirty="0">
              <a:solidFill>
                <a:schemeClr val="tx1">
                  <a:lumMod val="50000"/>
                </a:schemeClr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marL="0" indent="0" algn="l">
              <a:lnSpc>
                <a:spcPct val="150000"/>
              </a:lnSpc>
            </a:pPr>
            <a:r>
              <a:rPr lang="en-US" altLang="ja-JP" dirty="0">
                <a:solidFill>
                  <a:schemeClr val="tx1">
                    <a:lumMod val="50000"/>
                  </a:schemeClr>
                </a:solidFill>
                <a:latin typeface="Lilita One"/>
                <a:ea typeface="Lilita One"/>
                <a:cs typeface="Lilita One"/>
                <a:sym typeface="Lilita One"/>
              </a:rPr>
              <a:t>	</a:t>
            </a:r>
            <a:r>
              <a:rPr lang="en-US" altLang="ja-JP" dirty="0">
                <a:solidFill>
                  <a:schemeClr val="bg2"/>
                </a:solidFill>
                <a:latin typeface="Lilita One"/>
                <a:ea typeface="Lilita One"/>
                <a:cs typeface="Lilita One"/>
                <a:sym typeface="Lilita One"/>
              </a:rPr>
              <a:t>1. Aspect-aware multimodal summarization model for E-commerce 	    	    product</a:t>
            </a:r>
          </a:p>
          <a:p>
            <a:pPr marL="0" indent="0" algn="l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Lilita One"/>
                <a:ea typeface="Lilita One"/>
                <a:cs typeface="Lilita One"/>
                <a:sym typeface="Lilita One"/>
              </a:rPr>
              <a:t>	2. Adopt three strategies to improve importance, non-redundancy, and 	    readability, respectively.</a:t>
            </a:r>
            <a:endParaRPr sz="2800" dirty="0">
              <a:solidFill>
                <a:schemeClr val="bg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6" name="標題 20">
            <a:extLst>
              <a:ext uri="{FF2B5EF4-FFF2-40B4-BE49-F238E27FC236}">
                <a16:creationId xmlns:a16="http://schemas.microsoft.com/office/drawing/2014/main" id="{3CA2D197-60E9-2D40-98BD-8683CB61D00C}"/>
              </a:ext>
            </a:extLst>
          </p:cNvPr>
          <p:cNvSpPr txBox="1">
            <a:spLocks/>
          </p:cNvSpPr>
          <p:nvPr/>
        </p:nvSpPr>
        <p:spPr>
          <a:xfrm>
            <a:off x="-2704202" y="489889"/>
            <a:ext cx="8639360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Aim(s)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366D65A1-86B7-E94C-A1E0-4AEB235A3780}"/>
              </a:ext>
            </a:extLst>
          </p:cNvPr>
          <p:cNvSpPr txBox="1"/>
          <p:nvPr/>
        </p:nvSpPr>
        <p:spPr>
          <a:xfrm>
            <a:off x="8686212" y="473768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6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090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>
            <a:extLst>
              <a:ext uri="{FF2B5EF4-FFF2-40B4-BE49-F238E27FC236}">
                <a16:creationId xmlns:a16="http://schemas.microsoft.com/office/drawing/2014/main" id="{F27B3526-F5E5-3F40-A32B-9B91976DBAA9}"/>
              </a:ext>
            </a:extLst>
          </p:cNvPr>
          <p:cNvSpPr/>
          <p:nvPr/>
        </p:nvSpPr>
        <p:spPr>
          <a:xfrm>
            <a:off x="7357923" y="-1006878"/>
            <a:ext cx="2446437" cy="2119102"/>
          </a:xfrm>
          <a:prstGeom prst="round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4" name="圓角矩形 13">
            <a:extLst>
              <a:ext uri="{FF2B5EF4-FFF2-40B4-BE49-F238E27FC236}">
                <a16:creationId xmlns:a16="http://schemas.microsoft.com/office/drawing/2014/main" id="{B24E2359-708B-9540-AD29-26EE2A001202}"/>
              </a:ext>
            </a:extLst>
          </p:cNvPr>
          <p:cNvSpPr/>
          <p:nvPr/>
        </p:nvSpPr>
        <p:spPr>
          <a:xfrm>
            <a:off x="-3177197" y="1243174"/>
            <a:ext cx="4869712" cy="2425059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1" name="標題 20">
            <a:extLst>
              <a:ext uri="{FF2B5EF4-FFF2-40B4-BE49-F238E27FC236}">
                <a16:creationId xmlns:a16="http://schemas.microsoft.com/office/drawing/2014/main" id="{363C8F28-EED5-2148-A5E2-2D9DD387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087" y="584779"/>
            <a:ext cx="7704000" cy="320400"/>
          </a:xfrm>
        </p:spPr>
        <p:txBody>
          <a:bodyPr/>
          <a:lstStyle/>
          <a:p>
            <a:r>
              <a:rPr lang="en-US" altLang="zh-TW" sz="4000" b="1" dirty="0">
                <a:solidFill>
                  <a:schemeClr val="tx1">
                    <a:lumMod val="50000"/>
                  </a:schemeClr>
                </a:solidFill>
              </a:rPr>
              <a:t>Outline</a:t>
            </a:r>
            <a:endParaRPr lang="zh-TW" altLang="en-US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Google Shape;160;p19">
            <a:extLst>
              <a:ext uri="{FF2B5EF4-FFF2-40B4-BE49-F238E27FC236}">
                <a16:creationId xmlns:a16="http://schemas.microsoft.com/office/drawing/2014/main" id="{C2ADC2A3-5903-4746-88DB-B94094289CB0}"/>
              </a:ext>
            </a:extLst>
          </p:cNvPr>
          <p:cNvSpPr txBox="1">
            <a:spLocks noGrp="1"/>
          </p:cNvSpPr>
          <p:nvPr/>
        </p:nvSpPr>
        <p:spPr>
          <a:xfrm>
            <a:off x="-129193" y="1243174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01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6" name="Google Shape;157;p19">
            <a:extLst>
              <a:ext uri="{FF2B5EF4-FFF2-40B4-BE49-F238E27FC236}">
                <a16:creationId xmlns:a16="http://schemas.microsoft.com/office/drawing/2014/main" id="{678604CF-B6FE-534F-B90B-4241CE9494C5}"/>
              </a:ext>
            </a:extLst>
          </p:cNvPr>
          <p:cNvSpPr txBox="1">
            <a:spLocks noGrp="1"/>
          </p:cNvSpPr>
          <p:nvPr/>
        </p:nvSpPr>
        <p:spPr>
          <a:xfrm flipH="1">
            <a:off x="1811829" y="1368441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Introduction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8" name="Google Shape;160;p19">
            <a:extLst>
              <a:ext uri="{FF2B5EF4-FFF2-40B4-BE49-F238E27FC236}">
                <a16:creationId xmlns:a16="http://schemas.microsoft.com/office/drawing/2014/main" id="{B6F7CE37-2431-8B46-AF25-03DDF2240775}"/>
              </a:ext>
            </a:extLst>
          </p:cNvPr>
          <p:cNvSpPr txBox="1">
            <a:spLocks noGrp="1"/>
          </p:cNvSpPr>
          <p:nvPr/>
        </p:nvSpPr>
        <p:spPr>
          <a:xfrm>
            <a:off x="-104385" y="2422152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02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9" name="Google Shape;157;p19">
            <a:extLst>
              <a:ext uri="{FF2B5EF4-FFF2-40B4-BE49-F238E27FC236}">
                <a16:creationId xmlns:a16="http://schemas.microsoft.com/office/drawing/2014/main" id="{4819E521-84D1-534B-8165-223F4247DFDA}"/>
              </a:ext>
            </a:extLst>
          </p:cNvPr>
          <p:cNvSpPr txBox="1">
            <a:spLocks noGrp="1"/>
          </p:cNvSpPr>
          <p:nvPr/>
        </p:nvSpPr>
        <p:spPr>
          <a:xfrm flipH="1">
            <a:off x="1836637" y="2547419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accent4">
                    <a:lumMod val="90000"/>
                  </a:schemeClr>
                </a:solidFill>
                <a:latin typeface="Lilita One"/>
                <a:sym typeface="Lilita One"/>
              </a:rPr>
              <a:t>Method</a:t>
            </a:r>
            <a:endParaRPr sz="3200" dirty="0">
              <a:solidFill>
                <a:schemeClr val="accent4">
                  <a:lumMod val="90000"/>
                </a:schemeClr>
              </a:solidFill>
              <a:latin typeface="Lilita One"/>
              <a:sym typeface="Lilita One"/>
            </a:endParaRPr>
          </a:p>
        </p:txBody>
      </p:sp>
      <p:sp>
        <p:nvSpPr>
          <p:cNvPr id="10" name="Google Shape;160;p19">
            <a:extLst>
              <a:ext uri="{FF2B5EF4-FFF2-40B4-BE49-F238E27FC236}">
                <a16:creationId xmlns:a16="http://schemas.microsoft.com/office/drawing/2014/main" id="{88CC962E-830F-9940-8643-E5DB53C19BFA}"/>
              </a:ext>
            </a:extLst>
          </p:cNvPr>
          <p:cNvSpPr txBox="1">
            <a:spLocks noGrp="1"/>
          </p:cNvSpPr>
          <p:nvPr/>
        </p:nvSpPr>
        <p:spPr>
          <a:xfrm>
            <a:off x="4203532" y="2161828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03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1" name="Google Shape;157;p19">
            <a:extLst>
              <a:ext uri="{FF2B5EF4-FFF2-40B4-BE49-F238E27FC236}">
                <a16:creationId xmlns:a16="http://schemas.microsoft.com/office/drawing/2014/main" id="{F17BBAE0-49AB-B947-9E23-3EAC324BB191}"/>
              </a:ext>
            </a:extLst>
          </p:cNvPr>
          <p:cNvSpPr txBox="1">
            <a:spLocks noGrp="1"/>
          </p:cNvSpPr>
          <p:nvPr/>
        </p:nvSpPr>
        <p:spPr>
          <a:xfrm flipH="1">
            <a:off x="6027594" y="2287095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Experiment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  <p:sp>
        <p:nvSpPr>
          <p:cNvPr id="12" name="Google Shape;160;p19">
            <a:extLst>
              <a:ext uri="{FF2B5EF4-FFF2-40B4-BE49-F238E27FC236}">
                <a16:creationId xmlns:a16="http://schemas.microsoft.com/office/drawing/2014/main" id="{18C9AB13-0A28-B948-8E51-BCC7021EB0A8}"/>
              </a:ext>
            </a:extLst>
          </p:cNvPr>
          <p:cNvSpPr txBox="1">
            <a:spLocks noGrp="1"/>
          </p:cNvSpPr>
          <p:nvPr/>
        </p:nvSpPr>
        <p:spPr>
          <a:xfrm>
            <a:off x="4204815" y="3340863"/>
            <a:ext cx="1770900" cy="9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Barlow Semi Condensed Medium"/>
              <a:buNone/>
              <a:defRPr sz="4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chemeClr val="bg2"/>
                </a:solidFill>
              </a:rPr>
              <a:t>04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13" name="Google Shape;157;p19">
            <a:extLst>
              <a:ext uri="{FF2B5EF4-FFF2-40B4-BE49-F238E27FC236}">
                <a16:creationId xmlns:a16="http://schemas.microsoft.com/office/drawing/2014/main" id="{D8DD7152-D54C-B246-ACAF-B47AD0E959DF}"/>
              </a:ext>
            </a:extLst>
          </p:cNvPr>
          <p:cNvSpPr txBox="1">
            <a:spLocks noGrp="1"/>
          </p:cNvSpPr>
          <p:nvPr/>
        </p:nvSpPr>
        <p:spPr>
          <a:xfrm flipH="1">
            <a:off x="6028877" y="3466130"/>
            <a:ext cx="3138900" cy="7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Barlow Semi Condensed Medium"/>
              <a:buNone/>
              <a:defRPr sz="1800" b="0" i="0" u="none" strike="noStrike" cap="none">
                <a:solidFill>
                  <a:srgbClr val="666666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>
                <a:solidFill>
                  <a:schemeClr val="bg2"/>
                </a:solidFill>
                <a:latin typeface="Lilita One"/>
                <a:sym typeface="Lilita One"/>
              </a:rPr>
              <a:t>Conclusion</a:t>
            </a:r>
            <a:endParaRPr sz="3200" dirty="0">
              <a:solidFill>
                <a:schemeClr val="bg2"/>
              </a:solidFill>
              <a:latin typeface="Lilita One"/>
              <a:sym typeface="Lilita One"/>
            </a:endParaRPr>
          </a:p>
        </p:txBody>
      </p:sp>
    </p:spTree>
    <p:extLst>
      <p:ext uri="{BB962C8B-B14F-4D97-AF65-F5344CB8AC3E}">
        <p14:creationId xmlns:p14="http://schemas.microsoft.com/office/powerpoint/2010/main" val="112996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20">
            <a:extLst>
              <a:ext uri="{FF2B5EF4-FFF2-40B4-BE49-F238E27FC236}">
                <a16:creationId xmlns:a16="http://schemas.microsoft.com/office/drawing/2014/main" id="{3CA2D197-60E9-2D40-98BD-8683CB61D00C}"/>
              </a:ext>
            </a:extLst>
          </p:cNvPr>
          <p:cNvSpPr txBox="1">
            <a:spLocks/>
          </p:cNvSpPr>
          <p:nvPr/>
        </p:nvSpPr>
        <p:spPr>
          <a:xfrm>
            <a:off x="804426" y="2251350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Baseline</a:t>
            </a:r>
          </a:p>
          <a:p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Pointer-Generator Network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43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20">
            <a:extLst>
              <a:ext uri="{FF2B5EF4-FFF2-40B4-BE49-F238E27FC236}">
                <a16:creationId xmlns:a16="http://schemas.microsoft.com/office/drawing/2014/main" id="{3CA2D197-60E9-2D40-98BD-8683CB61D00C}"/>
              </a:ext>
            </a:extLst>
          </p:cNvPr>
          <p:cNvSpPr txBox="1">
            <a:spLocks/>
          </p:cNvSpPr>
          <p:nvPr/>
        </p:nvSpPr>
        <p:spPr>
          <a:xfrm>
            <a:off x="-1170031" y="365905"/>
            <a:ext cx="7535147" cy="3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7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r>
              <a:rPr lang="en-US" altLang="zh-TW" sz="3200" b="1" dirty="0">
                <a:solidFill>
                  <a:schemeClr val="tx1">
                    <a:lumMod val="50000"/>
                  </a:schemeClr>
                </a:solidFill>
              </a:rPr>
              <a:t>Pointer-Generator Model</a:t>
            </a:r>
            <a:endParaRPr lang="zh-TW" altLang="en-US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BBD564-A303-F24D-8BEA-8EA3802BF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43" y="780496"/>
            <a:ext cx="7726314" cy="4363004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D632C29-80DA-884E-947C-24F00DC406B2}"/>
              </a:ext>
            </a:extLst>
          </p:cNvPr>
          <p:cNvSpPr txBox="1"/>
          <p:nvPr/>
        </p:nvSpPr>
        <p:spPr>
          <a:xfrm>
            <a:off x="8686212" y="473768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dirty="0"/>
              <a:t>9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887699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 research">
  <a:themeElements>
    <a:clrScheme name="Simple Light">
      <a:dk1>
        <a:srgbClr val="045A68"/>
      </a:dk1>
      <a:lt1>
        <a:srgbClr val="FFFFFF"/>
      </a:lt1>
      <a:dk2>
        <a:srgbClr val="263238"/>
      </a:dk2>
      <a:lt2>
        <a:srgbClr val="455A64"/>
      </a:lt2>
      <a:accent1>
        <a:srgbClr val="045A68"/>
      </a:accent1>
      <a:accent2>
        <a:srgbClr val="19B5B1"/>
      </a:accent2>
      <a:accent3>
        <a:srgbClr val="B78876"/>
      </a:accent3>
      <a:accent4>
        <a:srgbClr val="FFBE9D"/>
      </a:accent4>
      <a:accent5>
        <a:srgbClr val="EBEBEB"/>
      </a:accent5>
      <a:accent6>
        <a:srgbClr val="E0E0E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5040</TotalTime>
  <Words>500</Words>
  <Application>Microsoft Macintosh PowerPoint</Application>
  <PresentationFormat>如螢幕大小 (16:9)</PresentationFormat>
  <Paragraphs>150</Paragraphs>
  <Slides>32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Barlow Semi Condensed Medium</vt:lpstr>
      <vt:lpstr>Josefin Sans</vt:lpstr>
      <vt:lpstr>Lilita One</vt:lpstr>
      <vt:lpstr>Zilla Slab Light</vt:lpstr>
      <vt:lpstr>Arial</vt:lpstr>
      <vt:lpstr>Cambria Math</vt:lpstr>
      <vt:lpstr>Project research</vt:lpstr>
      <vt:lpstr>Aspect-Aware Multimodal Summarization for Chinese E-Commerce Products</vt:lpstr>
      <vt:lpstr>Outline</vt:lpstr>
      <vt:lpstr>Outline</vt:lpstr>
      <vt:lpstr>Summarization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Outline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台大AI中風計畫 資料整理 進度報告</dc:title>
  <cp:lastModifiedBy>Microsoft Office User</cp:lastModifiedBy>
  <cp:revision>182</cp:revision>
  <dcterms:modified xsi:type="dcterms:W3CDTF">2020-09-04T01:09:39Z</dcterms:modified>
</cp:coreProperties>
</file>